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Libre Baskerville"/>
      <p:regular r:id="rId17"/>
    </p:embeddedFont>
    <p:embeddedFont>
      <p:font typeface="Libre Baskerville"/>
      <p:regular r:id="rId18"/>
    </p:embeddedFont>
    <p:embeddedFont>
      <p:font typeface="Libre Baskerville"/>
      <p:regular r:id="rId19"/>
    </p:embeddedFont>
    <p:embeddedFont>
      <p:font typeface="Libre Baskerville"/>
      <p:regular r:id="rId20"/>
    </p:embeddedFont>
    <p:embeddedFont>
      <p:font typeface="Open Sans"/>
      <p:regular r:id="rId21"/>
    </p:embeddedFont>
    <p:embeddedFont>
      <p:font typeface="Open Sans"/>
      <p:regular r:id="rId22"/>
    </p:embeddedFont>
    <p:embeddedFont>
      <p:font typeface="Open Sans"/>
      <p:regular r:id="rId23"/>
    </p:embeddedFont>
    <p:embeddedFont>
      <p:font typeface="Open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sv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svg"/><Relationship Id="rId8" Type="http://schemas.openxmlformats.org/officeDocument/2006/relationships/image" Target="../media/image-10-8.png"/><Relationship Id="rId9" Type="http://schemas.openxmlformats.org/officeDocument/2006/relationships/image" Target="../media/image-10-9.png"/><Relationship Id="rId10" Type="http://schemas.openxmlformats.org/officeDocument/2006/relationships/image" Target="../media/image-10-10.svg"/><Relationship Id="rId11" Type="http://schemas.openxmlformats.org/officeDocument/2006/relationships/slideLayout" Target="../slideLayouts/slideLayout11.xml"/><Relationship Id="rId1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2-10.png"/><Relationship Id="rId11" Type="http://schemas.openxmlformats.org/officeDocument/2006/relationships/slideLayout" Target="../slideLayouts/slideLayout3.xml"/><Relationship Id="rId1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sv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sv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9-10.svg"/><Relationship Id="rId11" Type="http://schemas.openxmlformats.org/officeDocument/2006/relationships/slideLayout" Target="../slideLayouts/slideLayout10.xml"/><Relationship Id="rId1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28624"/>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Customer Shopping Behavior Analysis</a:t>
            </a:r>
            <a:endParaRPr lang="en-US" sz="4450" dirty="0"/>
          </a:p>
        </p:txBody>
      </p:sp>
      <p:sp>
        <p:nvSpPr>
          <p:cNvPr id="4" name="Text 1"/>
          <p:cNvSpPr/>
          <p:nvPr/>
        </p:nvSpPr>
        <p:spPr>
          <a:xfrm>
            <a:off x="793790" y="4086344"/>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This project delves into customer shopping behavior, leveraging transactional data to uncover key insights. Our goal is to understand spending patterns, identify customer segments, recognize product preferences, and analyze subscription behavior to drive strategic business decisions.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01027"/>
          </a:xfrm>
          <a:prstGeom prst="rect">
            <a:avLst/>
          </a:prstGeom>
        </p:spPr>
      </p:pic>
      <p:sp>
        <p:nvSpPr>
          <p:cNvPr id="3" name="Text 0"/>
          <p:cNvSpPr/>
          <p:nvPr/>
        </p:nvSpPr>
        <p:spPr>
          <a:xfrm>
            <a:off x="700207" y="3075742"/>
            <a:ext cx="8302704" cy="500182"/>
          </a:xfrm>
          <a:prstGeom prst="rect">
            <a:avLst/>
          </a:prstGeom>
          <a:noFill/>
          <a:ln/>
        </p:spPr>
        <p:txBody>
          <a:bodyPr wrap="none" lIns="0" tIns="0" rIns="0" bIns="0" rtlCol="0" anchor="t"/>
          <a:lstStyle/>
          <a:p>
            <a:pPr algn="l" indent="0" marL="0">
              <a:lnSpc>
                <a:spcPts val="3900"/>
              </a:lnSpc>
              <a:buNone/>
            </a:pPr>
            <a:r>
              <a:rPr lang="en-US" sz="3150" dirty="0">
                <a:solidFill>
                  <a:srgbClr val="403CCF"/>
                </a:solidFill>
                <a:latin typeface="Libre Baskerville" pitchFamily="34" charset="0"/>
                <a:ea typeface="Libre Baskerville" pitchFamily="34" charset="-122"/>
                <a:cs typeface="Libre Baskerville" pitchFamily="34" charset="-120"/>
              </a:rPr>
              <a:t>Refining Product &amp; Marketing Strategies</a:t>
            </a:r>
            <a:endParaRPr lang="en-US" sz="3150" dirty="0"/>
          </a:p>
        </p:txBody>
      </p:sp>
      <p:sp>
        <p:nvSpPr>
          <p:cNvPr id="4" name="Text 1"/>
          <p:cNvSpPr/>
          <p:nvPr/>
        </p:nvSpPr>
        <p:spPr>
          <a:xfrm>
            <a:off x="700207" y="3875961"/>
            <a:ext cx="13229987" cy="320159"/>
          </a:xfrm>
          <a:prstGeom prst="rect">
            <a:avLst/>
          </a:prstGeom>
          <a:noFill/>
          <a:ln/>
        </p:spPr>
        <p:txBody>
          <a:bodyPr wrap="none" lIns="0" tIns="0" rIns="0" bIns="0" rtlCol="0" anchor="t"/>
          <a:lstStyle/>
          <a:p>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Further recommendations focus on optimizing product visibility and ensuring marketing efforts reach the most valuable customer segments.</a:t>
            </a:r>
            <a:endParaRPr lang="en-US" sz="1550" dirty="0"/>
          </a:p>
        </p:txBody>
      </p:sp>
      <p:sp>
        <p:nvSpPr>
          <p:cNvPr id="5" name="Shape 2"/>
          <p:cNvSpPr/>
          <p:nvPr/>
        </p:nvSpPr>
        <p:spPr>
          <a:xfrm>
            <a:off x="700207" y="4421148"/>
            <a:ext cx="4276606" cy="3233738"/>
          </a:xfrm>
          <a:prstGeom prst="roundRect">
            <a:avLst>
              <a:gd name="adj" fmla="val 928"/>
            </a:avLst>
          </a:prstGeom>
          <a:solidFill>
            <a:srgbClr val="EAE8F3"/>
          </a:solidFill>
          <a:ln/>
        </p:spPr>
      </p:sp>
      <p:pic>
        <p:nvPicPr>
          <p:cNvPr id="6" name="Image 1" descr="preencoded.png">    </p:cNvPr>
          <p:cNvPicPr>
            <a:picLocks noChangeAspect="1"/>
          </p:cNvPicPr>
          <p:nvPr/>
        </p:nvPicPr>
        <p:blipFill>
          <a:blip r:embed="rId2"/>
          <a:stretch>
            <a:fillRect/>
          </a:stretch>
        </p:blipFill>
        <p:spPr>
          <a:xfrm>
            <a:off x="900232" y="4621173"/>
            <a:ext cx="600194" cy="600194"/>
          </a:xfrm>
          <a:prstGeom prst="rect">
            <a:avLst/>
          </a:prstGeom>
        </p:spPr>
      </p:pic>
      <p:pic>
        <p:nvPicPr>
          <p:cNvPr id="7" name="Image 2"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5252" y="4786193"/>
            <a:ext cx="270034" cy="270034"/>
          </a:xfrm>
          <a:prstGeom prst="rect">
            <a:avLst/>
          </a:prstGeom>
        </p:spPr>
      </p:pic>
      <p:sp>
        <p:nvSpPr>
          <p:cNvPr id="8" name="Text 3"/>
          <p:cNvSpPr/>
          <p:nvPr/>
        </p:nvSpPr>
        <p:spPr>
          <a:xfrm>
            <a:off x="900232" y="5421392"/>
            <a:ext cx="2537936" cy="312658"/>
          </a:xfrm>
          <a:prstGeom prst="rect">
            <a:avLst/>
          </a:prstGeom>
          <a:noFill/>
          <a:ln/>
        </p:spPr>
        <p:txBody>
          <a:bodyPr wrap="none" lIns="0" tIns="0" rIns="0" bIns="0" rtlCol="0" anchor="t"/>
          <a:lstStyle/>
          <a:p>
            <a:pPr algn="l" indent="0" marL="0">
              <a:lnSpc>
                <a:spcPts val="2450"/>
              </a:lnSpc>
              <a:buNone/>
            </a:pPr>
            <a:r>
              <a:rPr lang="en-US" sz="1950" dirty="0">
                <a:solidFill>
                  <a:srgbClr val="49495A"/>
                </a:solidFill>
                <a:latin typeface="Libre Baskerville" pitchFamily="34" charset="0"/>
                <a:ea typeface="Libre Baskerville" pitchFamily="34" charset="-122"/>
                <a:cs typeface="Libre Baskerville" pitchFamily="34" charset="-120"/>
              </a:rPr>
              <a:t>Product Positioning</a:t>
            </a:r>
            <a:endParaRPr lang="en-US" sz="1950" dirty="0"/>
          </a:p>
        </p:txBody>
      </p:sp>
      <p:sp>
        <p:nvSpPr>
          <p:cNvPr id="9" name="Text 4"/>
          <p:cNvSpPr/>
          <p:nvPr/>
        </p:nvSpPr>
        <p:spPr>
          <a:xfrm>
            <a:off x="900232" y="5854065"/>
            <a:ext cx="3876556" cy="1280636"/>
          </a:xfrm>
          <a:prstGeom prst="rect">
            <a:avLst/>
          </a:prstGeom>
          <a:noFill/>
          <a:ln/>
        </p:spPr>
        <p:txBody>
          <a:bodyPr wrap="square" lIns="0" tIns="0" rIns="0" bIns="0" rtlCol="0" anchor="t"/>
          <a:lstStyle/>
          <a:p>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Feature top-rated and best-selling products prominently in marketing campaigns and on the website to leverage social proof and demand.</a:t>
            </a:r>
            <a:endParaRPr lang="en-US" sz="1550" dirty="0"/>
          </a:p>
        </p:txBody>
      </p:sp>
      <p:sp>
        <p:nvSpPr>
          <p:cNvPr id="10" name="Shape 5"/>
          <p:cNvSpPr/>
          <p:nvPr/>
        </p:nvSpPr>
        <p:spPr>
          <a:xfrm>
            <a:off x="5176838" y="4421148"/>
            <a:ext cx="4276606" cy="3233738"/>
          </a:xfrm>
          <a:prstGeom prst="roundRect">
            <a:avLst>
              <a:gd name="adj" fmla="val 928"/>
            </a:avLst>
          </a:prstGeom>
          <a:solidFill>
            <a:srgbClr val="EAE8F3"/>
          </a:solidFill>
          <a:ln/>
        </p:spPr>
      </p:sp>
      <p:pic>
        <p:nvPicPr>
          <p:cNvPr id="11" name="Image 3" descr="preencoded.png">    </p:cNvPr>
          <p:cNvPicPr>
            <a:picLocks noChangeAspect="1"/>
          </p:cNvPicPr>
          <p:nvPr/>
        </p:nvPicPr>
        <p:blipFill>
          <a:blip r:embed="rId5"/>
          <a:stretch>
            <a:fillRect/>
          </a:stretch>
        </p:blipFill>
        <p:spPr>
          <a:xfrm>
            <a:off x="5376863" y="4621173"/>
            <a:ext cx="600194" cy="600194"/>
          </a:xfrm>
          <a:prstGeom prst="rect">
            <a:avLst/>
          </a:prstGeom>
        </p:spPr>
      </p:pic>
      <p:pic>
        <p:nvPicPr>
          <p:cNvPr id="12" name="Image 4"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41883" y="4786193"/>
            <a:ext cx="270034" cy="270034"/>
          </a:xfrm>
          <a:prstGeom prst="rect">
            <a:avLst/>
          </a:prstGeom>
        </p:spPr>
      </p:pic>
      <p:sp>
        <p:nvSpPr>
          <p:cNvPr id="13" name="Text 6"/>
          <p:cNvSpPr/>
          <p:nvPr/>
        </p:nvSpPr>
        <p:spPr>
          <a:xfrm>
            <a:off x="5376863" y="5421392"/>
            <a:ext cx="2522815" cy="312658"/>
          </a:xfrm>
          <a:prstGeom prst="rect">
            <a:avLst/>
          </a:prstGeom>
          <a:noFill/>
          <a:ln/>
        </p:spPr>
        <p:txBody>
          <a:bodyPr wrap="none" lIns="0" tIns="0" rIns="0" bIns="0" rtlCol="0" anchor="t"/>
          <a:lstStyle/>
          <a:p>
            <a:pPr algn="l" indent="0" marL="0">
              <a:lnSpc>
                <a:spcPts val="2450"/>
              </a:lnSpc>
              <a:buNone/>
            </a:pPr>
            <a:r>
              <a:rPr lang="en-US" sz="1950" dirty="0">
                <a:solidFill>
                  <a:srgbClr val="49495A"/>
                </a:solidFill>
                <a:latin typeface="Libre Baskerville" pitchFamily="34" charset="0"/>
                <a:ea typeface="Libre Baskerville" pitchFamily="34" charset="-122"/>
                <a:cs typeface="Libre Baskerville" pitchFamily="34" charset="-120"/>
              </a:rPr>
              <a:t>Targeted Marketing</a:t>
            </a:r>
            <a:endParaRPr lang="en-US" sz="1950" dirty="0"/>
          </a:p>
        </p:txBody>
      </p:sp>
      <p:sp>
        <p:nvSpPr>
          <p:cNvPr id="14" name="Text 7"/>
          <p:cNvSpPr/>
          <p:nvPr/>
        </p:nvSpPr>
        <p:spPr>
          <a:xfrm>
            <a:off x="5376863" y="5854065"/>
            <a:ext cx="3876556" cy="1600795"/>
          </a:xfrm>
          <a:prstGeom prst="rect">
            <a:avLst/>
          </a:prstGeom>
          <a:noFill/>
          <a:ln/>
        </p:spPr>
        <p:txBody>
          <a:bodyPr wrap="square" lIns="0" tIns="0" rIns="0" bIns="0" rtlCol="0" anchor="t"/>
          <a:lstStyle/>
          <a:p>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Direct marketing spend towards high-revenue age groups (Young Adult, Middle-aged) and customers who prefer Express shipping, as they demonstrate higher purchasing power.</a:t>
            </a:r>
            <a:endParaRPr lang="en-US" sz="1550" dirty="0"/>
          </a:p>
        </p:txBody>
      </p:sp>
      <p:sp>
        <p:nvSpPr>
          <p:cNvPr id="15" name="Shape 8"/>
          <p:cNvSpPr/>
          <p:nvPr/>
        </p:nvSpPr>
        <p:spPr>
          <a:xfrm>
            <a:off x="9653468" y="4421148"/>
            <a:ext cx="4276725" cy="3233738"/>
          </a:xfrm>
          <a:prstGeom prst="roundRect">
            <a:avLst>
              <a:gd name="adj" fmla="val 928"/>
            </a:avLst>
          </a:prstGeom>
          <a:solidFill>
            <a:srgbClr val="EAE8F3"/>
          </a:solidFill>
          <a:ln/>
        </p:spPr>
      </p:sp>
      <p:pic>
        <p:nvPicPr>
          <p:cNvPr id="16" name="Image 5" descr="preencoded.png">    </p:cNvPr>
          <p:cNvPicPr>
            <a:picLocks noChangeAspect="1"/>
          </p:cNvPicPr>
          <p:nvPr/>
        </p:nvPicPr>
        <p:blipFill>
          <a:blip r:embed="rId8"/>
          <a:stretch>
            <a:fillRect/>
          </a:stretch>
        </p:blipFill>
        <p:spPr>
          <a:xfrm>
            <a:off x="9853493" y="4621173"/>
            <a:ext cx="600194" cy="600194"/>
          </a:xfrm>
          <a:prstGeom prst="rect">
            <a:avLst/>
          </a:prstGeom>
        </p:spPr>
      </p:pic>
      <p:pic>
        <p:nvPicPr>
          <p:cNvPr id="17" name="Image 6"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18514" y="4786193"/>
            <a:ext cx="270034" cy="270034"/>
          </a:xfrm>
          <a:prstGeom prst="rect">
            <a:avLst/>
          </a:prstGeom>
        </p:spPr>
      </p:pic>
      <p:sp>
        <p:nvSpPr>
          <p:cNvPr id="18" name="Text 9"/>
          <p:cNvSpPr/>
          <p:nvPr/>
        </p:nvSpPr>
        <p:spPr>
          <a:xfrm>
            <a:off x="9853493" y="5421392"/>
            <a:ext cx="3043714" cy="312658"/>
          </a:xfrm>
          <a:prstGeom prst="rect">
            <a:avLst/>
          </a:prstGeom>
          <a:noFill/>
          <a:ln/>
        </p:spPr>
        <p:txBody>
          <a:bodyPr wrap="none" lIns="0" tIns="0" rIns="0" bIns="0" rtlCol="0" anchor="t"/>
          <a:lstStyle/>
          <a:p>
            <a:pPr algn="l" indent="0" marL="0">
              <a:lnSpc>
                <a:spcPts val="2450"/>
              </a:lnSpc>
              <a:buNone/>
            </a:pPr>
            <a:r>
              <a:rPr lang="en-US" sz="1950" dirty="0">
                <a:solidFill>
                  <a:srgbClr val="49495A"/>
                </a:solidFill>
                <a:latin typeface="Libre Baskerville" pitchFamily="34" charset="0"/>
                <a:ea typeface="Libre Baskerville" pitchFamily="34" charset="-122"/>
                <a:cs typeface="Libre Baskerville" pitchFamily="34" charset="-120"/>
              </a:rPr>
              <a:t>Continuous Monitoring</a:t>
            </a:r>
            <a:endParaRPr lang="en-US" sz="1950" dirty="0"/>
          </a:p>
        </p:txBody>
      </p:sp>
      <p:sp>
        <p:nvSpPr>
          <p:cNvPr id="19" name="Text 10"/>
          <p:cNvSpPr/>
          <p:nvPr/>
        </p:nvSpPr>
        <p:spPr>
          <a:xfrm>
            <a:off x="9853493" y="5854065"/>
            <a:ext cx="3876675" cy="1280636"/>
          </a:xfrm>
          <a:prstGeom prst="rect">
            <a:avLst/>
          </a:prstGeom>
          <a:noFill/>
          <a:ln/>
        </p:spPr>
        <p:txBody>
          <a:bodyPr wrap="square" lIns="0" tIns="0" rIns="0" bIns="0" rtlCol="0" anchor="t"/>
          <a:lstStyle/>
          <a:p>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Regularly monitor key metrics and update the Power BI dashboard to track the effectiveness of implemented strategies and adapt as needed.</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85813" y="617458"/>
            <a:ext cx="2806660" cy="350758"/>
          </a:xfrm>
          <a:prstGeom prst="rect">
            <a:avLst/>
          </a:prstGeom>
          <a:noFill/>
          <a:ln/>
        </p:spPr>
        <p:txBody>
          <a:bodyPr wrap="none" lIns="0" tIns="0" rIns="0" bIns="0" rtlCol="0" anchor="t"/>
          <a:lstStyle/>
          <a:p>
            <a:pPr algn="l" indent="0" marL="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Project Overview</a:t>
            </a:r>
            <a:endParaRPr lang="en-US" sz="2200" dirty="0"/>
          </a:p>
        </p:txBody>
      </p:sp>
      <p:sp>
        <p:nvSpPr>
          <p:cNvPr id="3" name="Text 1"/>
          <p:cNvSpPr/>
          <p:nvPr/>
        </p:nvSpPr>
        <p:spPr>
          <a:xfrm>
            <a:off x="785813" y="1057989"/>
            <a:ext cx="9870043" cy="561380"/>
          </a:xfrm>
          <a:prstGeom prst="rect">
            <a:avLst/>
          </a:prstGeom>
          <a:noFill/>
          <a:ln/>
        </p:spPr>
        <p:txBody>
          <a:bodyPr wrap="none" lIns="0" tIns="0" rIns="0" bIns="0" rtlCol="0" anchor="t"/>
          <a:lstStyle/>
          <a:p>
            <a:pPr algn="l" indent="0" marL="0">
              <a:lnSpc>
                <a:spcPts val="4400"/>
              </a:lnSpc>
              <a:buNone/>
            </a:pPr>
            <a:r>
              <a:rPr lang="en-US" sz="3500" dirty="0">
                <a:solidFill>
                  <a:srgbClr val="403CCF"/>
                </a:solidFill>
                <a:latin typeface="Libre Baskerville" pitchFamily="34" charset="0"/>
                <a:ea typeface="Libre Baskerville" pitchFamily="34" charset="-122"/>
                <a:cs typeface="Libre Baskerville" pitchFamily="34" charset="-120"/>
              </a:rPr>
              <a:t>Unveiling Insights from Transactional Data</a:t>
            </a:r>
            <a:endParaRPr lang="en-US" sz="3500" dirty="0"/>
          </a:p>
        </p:txBody>
      </p:sp>
      <p:sp>
        <p:nvSpPr>
          <p:cNvPr id="4" name="Shape 2"/>
          <p:cNvSpPr/>
          <p:nvPr/>
        </p:nvSpPr>
        <p:spPr>
          <a:xfrm>
            <a:off x="785813" y="2292787"/>
            <a:ext cx="4203263" cy="2738437"/>
          </a:xfrm>
          <a:prstGeom prst="roundRect">
            <a:avLst>
              <a:gd name="adj" fmla="val 5343"/>
            </a:avLst>
          </a:prstGeom>
          <a:solidFill>
            <a:srgbClr val="FBFAFF"/>
          </a:solidFill>
          <a:ln/>
        </p:spPr>
      </p:sp>
      <p:pic>
        <p:nvPicPr>
          <p:cNvPr id="5" name="Image 0" descr="preencoded.png">    </p:cNvPr>
          <p:cNvPicPr>
            <a:picLocks noChangeAspect="1"/>
          </p:cNvPicPr>
          <p:nvPr/>
        </p:nvPicPr>
        <p:blipFill>
          <a:blip r:embed="rId1"/>
          <a:stretch>
            <a:fillRect/>
          </a:stretch>
        </p:blipFill>
        <p:spPr>
          <a:xfrm>
            <a:off x="785813" y="2262307"/>
            <a:ext cx="4203263" cy="121920"/>
          </a:xfrm>
          <a:prstGeom prst="rect">
            <a:avLst/>
          </a:prstGeom>
        </p:spPr>
      </p:pic>
      <p:pic>
        <p:nvPicPr>
          <p:cNvPr id="6" name="Image 1" descr="preencoded.png">    </p:cNvPr>
          <p:cNvPicPr>
            <a:picLocks noChangeAspect="1"/>
          </p:cNvPicPr>
          <p:nvPr/>
        </p:nvPicPr>
        <p:blipFill>
          <a:blip r:embed="rId2"/>
          <a:stretch>
            <a:fillRect/>
          </a:stretch>
        </p:blipFill>
        <p:spPr>
          <a:xfrm>
            <a:off x="2550616" y="1956078"/>
            <a:ext cx="673537" cy="673537"/>
          </a:xfrm>
          <a:prstGeom prst="rect">
            <a:avLst/>
          </a:prstGeom>
        </p:spPr>
      </p:pic>
      <p:sp>
        <p:nvSpPr>
          <p:cNvPr id="7" name="Text 3"/>
          <p:cNvSpPr/>
          <p:nvPr/>
        </p:nvSpPr>
        <p:spPr>
          <a:xfrm>
            <a:off x="2752665" y="2124432"/>
            <a:ext cx="269438" cy="336709"/>
          </a:xfrm>
          <a:prstGeom prst="rect">
            <a:avLst/>
          </a:prstGeom>
          <a:noFill/>
          <a:ln/>
        </p:spPr>
        <p:txBody>
          <a:bodyPr wrap="none" lIns="0" tIns="0" rIns="0" bIns="0" rtlCol="0" anchor="t"/>
          <a:lstStyle/>
          <a:p>
            <a:pPr algn="l" indent="0" marL="0">
              <a:lnSpc>
                <a:spcPts val="3350"/>
              </a:lnSpc>
              <a:buNone/>
            </a:pPr>
            <a:r>
              <a:rPr lang="en-US" sz="2100" dirty="0">
                <a:solidFill>
                  <a:srgbClr val="FFFFFF"/>
                </a:solidFill>
                <a:latin typeface="Libre Baskerville" pitchFamily="34" charset="0"/>
                <a:ea typeface="Libre Baskerville" pitchFamily="34" charset="-122"/>
                <a:cs typeface="Libre Baskerville" pitchFamily="34" charset="-120"/>
              </a:rPr>
              <a:t>1</a:t>
            </a:r>
            <a:endParaRPr lang="en-US" sz="2100" dirty="0"/>
          </a:p>
        </p:txBody>
      </p:sp>
      <p:sp>
        <p:nvSpPr>
          <p:cNvPr id="8" name="Text 4"/>
          <p:cNvSpPr/>
          <p:nvPr/>
        </p:nvSpPr>
        <p:spPr>
          <a:xfrm>
            <a:off x="1040725" y="2854047"/>
            <a:ext cx="2806660" cy="350758"/>
          </a:xfrm>
          <a:prstGeom prst="rect">
            <a:avLst/>
          </a:prstGeom>
          <a:noFill/>
          <a:ln/>
        </p:spPr>
        <p:txBody>
          <a:bodyPr wrap="none" lIns="0" tIns="0" rIns="0" bIns="0" rtlCol="0" anchor="t"/>
          <a:lstStyle/>
          <a:p>
            <a:pPr algn="l"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Spending Patterns</a:t>
            </a:r>
            <a:endParaRPr lang="en-US" sz="2200" dirty="0"/>
          </a:p>
        </p:txBody>
      </p:sp>
      <p:sp>
        <p:nvSpPr>
          <p:cNvPr id="9" name="Text 5"/>
          <p:cNvSpPr/>
          <p:nvPr/>
        </p:nvSpPr>
        <p:spPr>
          <a:xfrm>
            <a:off x="1040725" y="3339465"/>
            <a:ext cx="3693438" cy="1077635"/>
          </a:xfrm>
          <a:prstGeom prst="rect">
            <a:avLst/>
          </a:prstGeom>
          <a:noFill/>
          <a:ln/>
        </p:spPr>
        <p:txBody>
          <a:bodyPr wrap="square" lIns="0" tIns="0" rIns="0" bIns="0" rtlCol="0" anchor="t"/>
          <a:lstStyle/>
          <a:p>
            <a:pPr algn="l" indent="0" marL="0">
              <a:lnSpc>
                <a:spcPts val="2800"/>
              </a:lnSpc>
              <a:buNone/>
            </a:pPr>
            <a:r>
              <a:rPr lang="en-US" sz="1750" dirty="0">
                <a:solidFill>
                  <a:srgbClr val="49495A"/>
                </a:solidFill>
                <a:latin typeface="Open Sans" pitchFamily="34" charset="0"/>
                <a:ea typeface="Open Sans" pitchFamily="34" charset="-122"/>
                <a:cs typeface="Open Sans" pitchFamily="34" charset="-120"/>
              </a:rPr>
              <a:t>Analyze how customers allocate their budgets across various product categories.</a:t>
            </a:r>
            <a:endParaRPr lang="en-US" sz="1750" dirty="0"/>
          </a:p>
        </p:txBody>
      </p:sp>
      <p:sp>
        <p:nvSpPr>
          <p:cNvPr id="10" name="Shape 6"/>
          <p:cNvSpPr/>
          <p:nvPr/>
        </p:nvSpPr>
        <p:spPr>
          <a:xfrm>
            <a:off x="5213509" y="2292787"/>
            <a:ext cx="4203263" cy="2738437"/>
          </a:xfrm>
          <a:prstGeom prst="roundRect">
            <a:avLst>
              <a:gd name="adj" fmla="val 5343"/>
            </a:avLst>
          </a:prstGeom>
          <a:solidFill>
            <a:srgbClr val="FBFAFF"/>
          </a:solidFill>
          <a:ln/>
        </p:spPr>
      </p:sp>
      <p:pic>
        <p:nvPicPr>
          <p:cNvPr id="11" name="Image 2" descr="preencoded.png">    </p:cNvPr>
          <p:cNvPicPr>
            <a:picLocks noChangeAspect="1"/>
          </p:cNvPicPr>
          <p:nvPr/>
        </p:nvPicPr>
        <p:blipFill>
          <a:blip r:embed="rId3"/>
          <a:stretch>
            <a:fillRect/>
          </a:stretch>
        </p:blipFill>
        <p:spPr>
          <a:xfrm>
            <a:off x="5213509" y="2262307"/>
            <a:ext cx="4203263" cy="121920"/>
          </a:xfrm>
          <a:prstGeom prst="rect">
            <a:avLst/>
          </a:prstGeom>
        </p:spPr>
      </p:pic>
      <p:pic>
        <p:nvPicPr>
          <p:cNvPr id="12" name="Image 3" descr="preencoded.png">    </p:cNvPr>
          <p:cNvPicPr>
            <a:picLocks noChangeAspect="1"/>
          </p:cNvPicPr>
          <p:nvPr/>
        </p:nvPicPr>
        <p:blipFill>
          <a:blip r:embed="rId4"/>
          <a:stretch>
            <a:fillRect/>
          </a:stretch>
        </p:blipFill>
        <p:spPr>
          <a:xfrm>
            <a:off x="6978313" y="1956078"/>
            <a:ext cx="673537" cy="673537"/>
          </a:xfrm>
          <a:prstGeom prst="rect">
            <a:avLst/>
          </a:prstGeom>
        </p:spPr>
      </p:pic>
      <p:sp>
        <p:nvSpPr>
          <p:cNvPr id="13" name="Text 7"/>
          <p:cNvSpPr/>
          <p:nvPr/>
        </p:nvSpPr>
        <p:spPr>
          <a:xfrm>
            <a:off x="7180362" y="2124432"/>
            <a:ext cx="269438" cy="336709"/>
          </a:xfrm>
          <a:prstGeom prst="rect">
            <a:avLst/>
          </a:prstGeom>
          <a:noFill/>
          <a:ln/>
        </p:spPr>
        <p:txBody>
          <a:bodyPr wrap="none" lIns="0" tIns="0" rIns="0" bIns="0" rtlCol="0" anchor="t"/>
          <a:lstStyle/>
          <a:p>
            <a:pPr algn="l" indent="0" marL="0">
              <a:lnSpc>
                <a:spcPts val="3350"/>
              </a:lnSpc>
              <a:buNone/>
            </a:pPr>
            <a:r>
              <a:rPr lang="en-US" sz="2100" dirty="0">
                <a:solidFill>
                  <a:srgbClr val="FFFFFF"/>
                </a:solidFill>
                <a:latin typeface="Libre Baskerville" pitchFamily="34" charset="0"/>
                <a:ea typeface="Libre Baskerville" pitchFamily="34" charset="-122"/>
                <a:cs typeface="Libre Baskerville" pitchFamily="34" charset="-120"/>
              </a:rPr>
              <a:t>2</a:t>
            </a:r>
            <a:endParaRPr lang="en-US" sz="2100" dirty="0"/>
          </a:p>
        </p:txBody>
      </p:sp>
      <p:sp>
        <p:nvSpPr>
          <p:cNvPr id="14" name="Text 8"/>
          <p:cNvSpPr/>
          <p:nvPr/>
        </p:nvSpPr>
        <p:spPr>
          <a:xfrm>
            <a:off x="5468422" y="2854047"/>
            <a:ext cx="3504605" cy="350758"/>
          </a:xfrm>
          <a:prstGeom prst="rect">
            <a:avLst/>
          </a:prstGeom>
          <a:noFill/>
          <a:ln/>
        </p:spPr>
        <p:txBody>
          <a:bodyPr wrap="none" lIns="0" tIns="0" rIns="0" bIns="0" rtlCol="0" anchor="t"/>
          <a:lstStyle/>
          <a:p>
            <a:pPr algn="l"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Customer Segmentation</a:t>
            </a:r>
            <a:endParaRPr lang="en-US" sz="2200" dirty="0"/>
          </a:p>
        </p:txBody>
      </p:sp>
      <p:sp>
        <p:nvSpPr>
          <p:cNvPr id="15" name="Text 9"/>
          <p:cNvSpPr/>
          <p:nvPr/>
        </p:nvSpPr>
        <p:spPr>
          <a:xfrm>
            <a:off x="5468422" y="3339465"/>
            <a:ext cx="3693438" cy="1436846"/>
          </a:xfrm>
          <a:prstGeom prst="rect">
            <a:avLst/>
          </a:prstGeom>
          <a:noFill/>
          <a:ln/>
        </p:spPr>
        <p:txBody>
          <a:bodyPr wrap="square" lIns="0" tIns="0" rIns="0" bIns="0" rtlCol="0" anchor="t"/>
          <a:lstStyle/>
          <a:p>
            <a:pPr algn="l" indent="0" marL="0">
              <a:lnSpc>
                <a:spcPts val="2800"/>
              </a:lnSpc>
              <a:buNone/>
            </a:pPr>
            <a:r>
              <a:rPr lang="en-US" sz="1750" dirty="0">
                <a:solidFill>
                  <a:srgbClr val="49495A"/>
                </a:solidFill>
                <a:latin typeface="Open Sans" pitchFamily="34" charset="0"/>
                <a:ea typeface="Open Sans" pitchFamily="34" charset="-122"/>
                <a:cs typeface="Open Sans" pitchFamily="34" charset="-120"/>
              </a:rPr>
              <a:t>Identify distinct groups of customers based on their purchasing habits and demographics.</a:t>
            </a:r>
            <a:endParaRPr lang="en-US" sz="1750" dirty="0"/>
          </a:p>
        </p:txBody>
      </p:sp>
      <p:sp>
        <p:nvSpPr>
          <p:cNvPr id="16" name="Shape 10"/>
          <p:cNvSpPr/>
          <p:nvPr/>
        </p:nvSpPr>
        <p:spPr>
          <a:xfrm>
            <a:off x="9641205" y="2292787"/>
            <a:ext cx="4203383" cy="2738437"/>
          </a:xfrm>
          <a:prstGeom prst="roundRect">
            <a:avLst>
              <a:gd name="adj" fmla="val 5343"/>
            </a:avLst>
          </a:prstGeom>
          <a:solidFill>
            <a:srgbClr val="FBFAFF"/>
          </a:solidFill>
          <a:ln/>
        </p:spPr>
      </p:sp>
      <p:pic>
        <p:nvPicPr>
          <p:cNvPr id="17" name="Image 4" descr="preencoded.png">    </p:cNvPr>
          <p:cNvPicPr>
            <a:picLocks noChangeAspect="1"/>
          </p:cNvPicPr>
          <p:nvPr/>
        </p:nvPicPr>
        <p:blipFill>
          <a:blip r:embed="rId5"/>
          <a:stretch>
            <a:fillRect/>
          </a:stretch>
        </p:blipFill>
        <p:spPr>
          <a:xfrm>
            <a:off x="9641205" y="2262307"/>
            <a:ext cx="4203383" cy="121920"/>
          </a:xfrm>
          <a:prstGeom prst="rect">
            <a:avLst/>
          </a:prstGeom>
        </p:spPr>
      </p:pic>
      <p:pic>
        <p:nvPicPr>
          <p:cNvPr id="18" name="Image 5" descr="preencoded.png">    </p:cNvPr>
          <p:cNvPicPr>
            <a:picLocks noChangeAspect="1"/>
          </p:cNvPicPr>
          <p:nvPr/>
        </p:nvPicPr>
        <p:blipFill>
          <a:blip r:embed="rId6"/>
          <a:stretch>
            <a:fillRect/>
          </a:stretch>
        </p:blipFill>
        <p:spPr>
          <a:xfrm>
            <a:off x="11406128" y="1956078"/>
            <a:ext cx="673537" cy="673537"/>
          </a:xfrm>
          <a:prstGeom prst="rect">
            <a:avLst/>
          </a:prstGeom>
        </p:spPr>
      </p:pic>
      <p:sp>
        <p:nvSpPr>
          <p:cNvPr id="19" name="Text 11"/>
          <p:cNvSpPr/>
          <p:nvPr/>
        </p:nvSpPr>
        <p:spPr>
          <a:xfrm>
            <a:off x="11608177" y="2124432"/>
            <a:ext cx="269438" cy="336709"/>
          </a:xfrm>
          <a:prstGeom prst="rect">
            <a:avLst/>
          </a:prstGeom>
          <a:noFill/>
          <a:ln/>
        </p:spPr>
        <p:txBody>
          <a:bodyPr wrap="none" lIns="0" tIns="0" rIns="0" bIns="0" rtlCol="0" anchor="t"/>
          <a:lstStyle/>
          <a:p>
            <a:pPr algn="l" indent="0" marL="0">
              <a:lnSpc>
                <a:spcPts val="3350"/>
              </a:lnSpc>
              <a:buNone/>
            </a:pPr>
            <a:r>
              <a:rPr lang="en-US" sz="2100" dirty="0">
                <a:solidFill>
                  <a:srgbClr val="FFFFFF"/>
                </a:solidFill>
                <a:latin typeface="Libre Baskerville" pitchFamily="34" charset="0"/>
                <a:ea typeface="Libre Baskerville" pitchFamily="34" charset="-122"/>
                <a:cs typeface="Libre Baskerville" pitchFamily="34" charset="-120"/>
              </a:rPr>
              <a:t>3</a:t>
            </a:r>
            <a:endParaRPr lang="en-US" sz="2100" dirty="0"/>
          </a:p>
        </p:txBody>
      </p:sp>
      <p:sp>
        <p:nvSpPr>
          <p:cNvPr id="20" name="Text 12"/>
          <p:cNvSpPr/>
          <p:nvPr/>
        </p:nvSpPr>
        <p:spPr>
          <a:xfrm>
            <a:off x="9896118" y="2854047"/>
            <a:ext cx="2902863" cy="350758"/>
          </a:xfrm>
          <a:prstGeom prst="rect">
            <a:avLst/>
          </a:prstGeom>
          <a:noFill/>
          <a:ln/>
        </p:spPr>
        <p:txBody>
          <a:bodyPr wrap="none" lIns="0" tIns="0" rIns="0" bIns="0" rtlCol="0" anchor="t"/>
          <a:lstStyle/>
          <a:p>
            <a:pPr algn="l"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Product Preferences</a:t>
            </a:r>
            <a:endParaRPr lang="en-US" sz="2200" dirty="0"/>
          </a:p>
        </p:txBody>
      </p:sp>
      <p:sp>
        <p:nvSpPr>
          <p:cNvPr id="21" name="Text 13"/>
          <p:cNvSpPr/>
          <p:nvPr/>
        </p:nvSpPr>
        <p:spPr>
          <a:xfrm>
            <a:off x="9896118" y="3339465"/>
            <a:ext cx="3693557" cy="1077635"/>
          </a:xfrm>
          <a:prstGeom prst="rect">
            <a:avLst/>
          </a:prstGeom>
          <a:noFill/>
          <a:ln/>
        </p:spPr>
        <p:txBody>
          <a:bodyPr wrap="square" lIns="0" tIns="0" rIns="0" bIns="0" rtlCol="0" anchor="t"/>
          <a:lstStyle/>
          <a:p>
            <a:pPr algn="l" indent="0" marL="0">
              <a:lnSpc>
                <a:spcPts val="2800"/>
              </a:lnSpc>
              <a:buNone/>
            </a:pPr>
            <a:r>
              <a:rPr lang="en-US" sz="1750" dirty="0">
                <a:solidFill>
                  <a:srgbClr val="49495A"/>
                </a:solidFill>
                <a:latin typeface="Open Sans" pitchFamily="34" charset="0"/>
                <a:ea typeface="Open Sans" pitchFamily="34" charset="-122"/>
                <a:cs typeface="Open Sans" pitchFamily="34" charset="-120"/>
              </a:rPr>
              <a:t>Determine which products resonate most with different customer segments.</a:t>
            </a:r>
            <a:endParaRPr lang="en-US" sz="1750" dirty="0"/>
          </a:p>
        </p:txBody>
      </p:sp>
      <p:sp>
        <p:nvSpPr>
          <p:cNvPr id="22" name="Shape 14"/>
          <p:cNvSpPr/>
          <p:nvPr/>
        </p:nvSpPr>
        <p:spPr>
          <a:xfrm>
            <a:off x="785813" y="5592366"/>
            <a:ext cx="6417112" cy="2020014"/>
          </a:xfrm>
          <a:prstGeom prst="roundRect">
            <a:avLst>
              <a:gd name="adj" fmla="val 7243"/>
            </a:avLst>
          </a:prstGeom>
          <a:solidFill>
            <a:srgbClr val="FBFAFF"/>
          </a:solidFill>
          <a:ln/>
        </p:spPr>
      </p:sp>
      <p:pic>
        <p:nvPicPr>
          <p:cNvPr id="23" name="Image 6" descr="preencoded.png">    </p:cNvPr>
          <p:cNvPicPr>
            <a:picLocks noChangeAspect="1"/>
          </p:cNvPicPr>
          <p:nvPr/>
        </p:nvPicPr>
        <p:blipFill>
          <a:blip r:embed="rId7"/>
          <a:stretch>
            <a:fillRect/>
          </a:stretch>
        </p:blipFill>
        <p:spPr>
          <a:xfrm>
            <a:off x="785813" y="5561886"/>
            <a:ext cx="6417112" cy="121920"/>
          </a:xfrm>
          <a:prstGeom prst="rect">
            <a:avLst/>
          </a:prstGeom>
        </p:spPr>
      </p:pic>
      <p:pic>
        <p:nvPicPr>
          <p:cNvPr id="24" name="Image 7" descr="preencoded.png">    </p:cNvPr>
          <p:cNvPicPr>
            <a:picLocks noChangeAspect="1"/>
          </p:cNvPicPr>
          <p:nvPr/>
        </p:nvPicPr>
        <p:blipFill>
          <a:blip r:embed="rId8"/>
          <a:stretch>
            <a:fillRect/>
          </a:stretch>
        </p:blipFill>
        <p:spPr>
          <a:xfrm>
            <a:off x="3657540" y="5255657"/>
            <a:ext cx="673537" cy="673537"/>
          </a:xfrm>
          <a:prstGeom prst="rect">
            <a:avLst/>
          </a:prstGeom>
        </p:spPr>
      </p:pic>
      <p:sp>
        <p:nvSpPr>
          <p:cNvPr id="25" name="Text 15"/>
          <p:cNvSpPr/>
          <p:nvPr/>
        </p:nvSpPr>
        <p:spPr>
          <a:xfrm>
            <a:off x="3859590" y="5424011"/>
            <a:ext cx="269438" cy="336709"/>
          </a:xfrm>
          <a:prstGeom prst="rect">
            <a:avLst/>
          </a:prstGeom>
          <a:noFill/>
          <a:ln/>
        </p:spPr>
        <p:txBody>
          <a:bodyPr wrap="none" lIns="0" tIns="0" rIns="0" bIns="0" rtlCol="0" anchor="t"/>
          <a:lstStyle/>
          <a:p>
            <a:pPr algn="l" indent="0" marL="0">
              <a:lnSpc>
                <a:spcPts val="3350"/>
              </a:lnSpc>
              <a:buNone/>
            </a:pPr>
            <a:r>
              <a:rPr lang="en-US" sz="2100" dirty="0">
                <a:solidFill>
                  <a:srgbClr val="FFFFFF"/>
                </a:solidFill>
                <a:latin typeface="Libre Baskerville" pitchFamily="34" charset="0"/>
                <a:ea typeface="Libre Baskerville" pitchFamily="34" charset="-122"/>
                <a:cs typeface="Libre Baskerville" pitchFamily="34" charset="-120"/>
              </a:rPr>
              <a:t>4</a:t>
            </a:r>
            <a:endParaRPr lang="en-US" sz="2100" dirty="0"/>
          </a:p>
        </p:txBody>
      </p:sp>
      <p:sp>
        <p:nvSpPr>
          <p:cNvPr id="26" name="Text 16"/>
          <p:cNvSpPr/>
          <p:nvPr/>
        </p:nvSpPr>
        <p:spPr>
          <a:xfrm>
            <a:off x="1040725" y="6153626"/>
            <a:ext cx="3213021" cy="350758"/>
          </a:xfrm>
          <a:prstGeom prst="rect">
            <a:avLst/>
          </a:prstGeom>
          <a:noFill/>
          <a:ln/>
        </p:spPr>
        <p:txBody>
          <a:bodyPr wrap="none" lIns="0" tIns="0" rIns="0" bIns="0" rtlCol="0" anchor="t"/>
          <a:lstStyle/>
          <a:p>
            <a:pPr algn="l"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Subscription Behavior</a:t>
            </a:r>
            <a:endParaRPr lang="en-US" sz="2200" dirty="0"/>
          </a:p>
        </p:txBody>
      </p:sp>
      <p:sp>
        <p:nvSpPr>
          <p:cNvPr id="27" name="Text 17"/>
          <p:cNvSpPr/>
          <p:nvPr/>
        </p:nvSpPr>
        <p:spPr>
          <a:xfrm>
            <a:off x="1040725" y="6639044"/>
            <a:ext cx="5907286" cy="718423"/>
          </a:xfrm>
          <a:prstGeom prst="rect">
            <a:avLst/>
          </a:prstGeom>
          <a:noFill/>
          <a:ln/>
        </p:spPr>
        <p:txBody>
          <a:bodyPr wrap="square" lIns="0" tIns="0" rIns="0" bIns="0" rtlCol="0" anchor="t"/>
          <a:lstStyle/>
          <a:p>
            <a:pPr algn="l" indent="0" marL="0">
              <a:lnSpc>
                <a:spcPts val="2800"/>
              </a:lnSpc>
              <a:buNone/>
            </a:pPr>
            <a:r>
              <a:rPr lang="en-US" sz="1750" dirty="0">
                <a:solidFill>
                  <a:srgbClr val="49495A"/>
                </a:solidFill>
                <a:latin typeface="Open Sans" pitchFamily="34" charset="0"/>
                <a:ea typeface="Open Sans" pitchFamily="34" charset="-122"/>
                <a:cs typeface="Open Sans" pitchFamily="34" charset="-120"/>
              </a:rPr>
              <a:t>Examine factors influencing subscription decisions and their impact on revenue.</a:t>
            </a:r>
            <a:endParaRPr lang="en-US" sz="1750" dirty="0"/>
          </a:p>
        </p:txBody>
      </p:sp>
      <p:sp>
        <p:nvSpPr>
          <p:cNvPr id="28" name="Shape 18"/>
          <p:cNvSpPr/>
          <p:nvPr/>
        </p:nvSpPr>
        <p:spPr>
          <a:xfrm>
            <a:off x="7427357" y="5592366"/>
            <a:ext cx="6417231" cy="2020014"/>
          </a:xfrm>
          <a:prstGeom prst="roundRect">
            <a:avLst>
              <a:gd name="adj" fmla="val 7243"/>
            </a:avLst>
          </a:prstGeom>
          <a:solidFill>
            <a:srgbClr val="FBFAFF"/>
          </a:solidFill>
          <a:ln/>
        </p:spPr>
      </p:sp>
      <p:pic>
        <p:nvPicPr>
          <p:cNvPr id="29" name="Image 8" descr="preencoded.png">    </p:cNvPr>
          <p:cNvPicPr>
            <a:picLocks noChangeAspect="1"/>
          </p:cNvPicPr>
          <p:nvPr/>
        </p:nvPicPr>
        <p:blipFill>
          <a:blip r:embed="rId9"/>
          <a:stretch>
            <a:fillRect/>
          </a:stretch>
        </p:blipFill>
        <p:spPr>
          <a:xfrm>
            <a:off x="7427357" y="5561886"/>
            <a:ext cx="6417231" cy="121920"/>
          </a:xfrm>
          <a:prstGeom prst="rect">
            <a:avLst/>
          </a:prstGeom>
        </p:spPr>
      </p:pic>
      <p:pic>
        <p:nvPicPr>
          <p:cNvPr id="30" name="Image 9" descr="preencoded.png">    </p:cNvPr>
          <p:cNvPicPr>
            <a:picLocks noChangeAspect="1"/>
          </p:cNvPicPr>
          <p:nvPr/>
        </p:nvPicPr>
        <p:blipFill>
          <a:blip r:embed="rId10"/>
          <a:stretch>
            <a:fillRect/>
          </a:stretch>
        </p:blipFill>
        <p:spPr>
          <a:xfrm>
            <a:off x="10299204" y="5255657"/>
            <a:ext cx="673537" cy="673537"/>
          </a:xfrm>
          <a:prstGeom prst="rect">
            <a:avLst/>
          </a:prstGeom>
        </p:spPr>
      </p:pic>
      <p:sp>
        <p:nvSpPr>
          <p:cNvPr id="31" name="Text 19"/>
          <p:cNvSpPr/>
          <p:nvPr/>
        </p:nvSpPr>
        <p:spPr>
          <a:xfrm>
            <a:off x="10501253" y="5424011"/>
            <a:ext cx="269438" cy="336709"/>
          </a:xfrm>
          <a:prstGeom prst="rect">
            <a:avLst/>
          </a:prstGeom>
          <a:noFill/>
          <a:ln/>
        </p:spPr>
        <p:txBody>
          <a:bodyPr wrap="none" lIns="0" tIns="0" rIns="0" bIns="0" rtlCol="0" anchor="t"/>
          <a:lstStyle/>
          <a:p>
            <a:pPr algn="l" indent="0" marL="0">
              <a:lnSpc>
                <a:spcPts val="3350"/>
              </a:lnSpc>
              <a:buNone/>
            </a:pPr>
            <a:r>
              <a:rPr lang="en-US" sz="2100" dirty="0">
                <a:solidFill>
                  <a:srgbClr val="FFFFFF"/>
                </a:solidFill>
                <a:latin typeface="Libre Baskerville" pitchFamily="34" charset="0"/>
                <a:ea typeface="Libre Baskerville" pitchFamily="34" charset="-122"/>
                <a:cs typeface="Libre Baskerville" pitchFamily="34" charset="-120"/>
              </a:rPr>
              <a:t>5</a:t>
            </a:r>
            <a:endParaRPr lang="en-US" sz="2100" dirty="0"/>
          </a:p>
        </p:txBody>
      </p:sp>
      <p:sp>
        <p:nvSpPr>
          <p:cNvPr id="32" name="Text 20"/>
          <p:cNvSpPr/>
          <p:nvPr/>
        </p:nvSpPr>
        <p:spPr>
          <a:xfrm>
            <a:off x="7682270" y="6153626"/>
            <a:ext cx="2806660" cy="350758"/>
          </a:xfrm>
          <a:prstGeom prst="rect">
            <a:avLst/>
          </a:prstGeom>
          <a:noFill/>
          <a:ln/>
        </p:spPr>
        <p:txBody>
          <a:bodyPr wrap="none" lIns="0" tIns="0" rIns="0" bIns="0" rtlCol="0" anchor="t"/>
          <a:lstStyle/>
          <a:p>
            <a:pPr algn="l"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Strategic Decisions</a:t>
            </a:r>
            <a:endParaRPr lang="en-US" sz="2200" dirty="0"/>
          </a:p>
        </p:txBody>
      </p:sp>
      <p:sp>
        <p:nvSpPr>
          <p:cNvPr id="33" name="Text 21"/>
          <p:cNvSpPr/>
          <p:nvPr/>
        </p:nvSpPr>
        <p:spPr>
          <a:xfrm>
            <a:off x="7682270" y="6639044"/>
            <a:ext cx="5907405" cy="718423"/>
          </a:xfrm>
          <a:prstGeom prst="rect">
            <a:avLst/>
          </a:prstGeom>
          <a:noFill/>
          <a:ln/>
        </p:spPr>
        <p:txBody>
          <a:bodyPr wrap="square" lIns="0" tIns="0" rIns="0" bIns="0" rtlCol="0" anchor="t"/>
          <a:lstStyle/>
          <a:p>
            <a:pPr algn="l" indent="0" marL="0">
              <a:lnSpc>
                <a:spcPts val="2800"/>
              </a:lnSpc>
              <a:buNone/>
            </a:pPr>
            <a:r>
              <a:rPr lang="en-US" sz="1750" dirty="0">
                <a:solidFill>
                  <a:srgbClr val="49495A"/>
                </a:solidFill>
                <a:latin typeface="Open Sans" pitchFamily="34" charset="0"/>
                <a:ea typeface="Open Sans" pitchFamily="34" charset="-122"/>
                <a:cs typeface="Open Sans" pitchFamily="34" charset="-120"/>
              </a:rPr>
              <a:t>Translate data-driven insights into actionable business strategies.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63642" y="442793"/>
            <a:ext cx="2013109" cy="251579"/>
          </a:xfrm>
          <a:prstGeom prst="rect">
            <a:avLst/>
          </a:prstGeom>
          <a:noFill/>
          <a:ln/>
        </p:spPr>
        <p:txBody>
          <a:bodyPr wrap="none" lIns="0" tIns="0" rIns="0" bIns="0" rtlCol="0" anchor="t"/>
          <a:lstStyle/>
          <a:p>
            <a:pPr algn="l" indent="0" marL="0">
              <a:lnSpc>
                <a:spcPts val="1950"/>
              </a:lnSpc>
              <a:buNone/>
            </a:pPr>
            <a:r>
              <a:rPr lang="en-US" sz="1550" dirty="0">
                <a:solidFill>
                  <a:srgbClr val="403CCF"/>
                </a:solidFill>
                <a:latin typeface="Libre Baskerville" pitchFamily="34" charset="0"/>
                <a:ea typeface="Libre Baskerville" pitchFamily="34" charset="-122"/>
                <a:cs typeface="Libre Baskerville" pitchFamily="34" charset="-120"/>
              </a:rPr>
              <a:t>Chapter 1</a:t>
            </a:r>
            <a:endParaRPr lang="en-US" sz="1550" dirty="0"/>
          </a:p>
        </p:txBody>
      </p:sp>
      <p:sp>
        <p:nvSpPr>
          <p:cNvPr id="3" name="Text 1"/>
          <p:cNvSpPr/>
          <p:nvPr/>
        </p:nvSpPr>
        <p:spPr>
          <a:xfrm>
            <a:off x="563642" y="758785"/>
            <a:ext cx="7684175" cy="402550"/>
          </a:xfrm>
          <a:prstGeom prst="rect">
            <a:avLst/>
          </a:prstGeom>
          <a:noFill/>
          <a:ln/>
        </p:spPr>
        <p:txBody>
          <a:bodyPr wrap="none" lIns="0" tIns="0" rIns="0" bIns="0" rtlCol="0" anchor="t"/>
          <a:lstStyle/>
          <a:p>
            <a:pPr algn="l" indent="0" marL="0">
              <a:lnSpc>
                <a:spcPts val="3150"/>
              </a:lnSpc>
              <a:buNone/>
            </a:pPr>
            <a:r>
              <a:rPr lang="en-US" sz="2500" dirty="0">
                <a:solidFill>
                  <a:srgbClr val="403CCF"/>
                </a:solidFill>
                <a:latin typeface="Libre Baskerville" pitchFamily="34" charset="0"/>
                <a:ea typeface="Libre Baskerville" pitchFamily="34" charset="-122"/>
                <a:cs typeface="Libre Baskerville" pitchFamily="34" charset="-120"/>
              </a:rPr>
              <a:t>Dataset Summary: A Foundation for Discovery</a:t>
            </a:r>
            <a:endParaRPr lang="en-US" sz="2500" dirty="0"/>
          </a:p>
        </p:txBody>
      </p:sp>
      <p:sp>
        <p:nvSpPr>
          <p:cNvPr id="4" name="Text 2"/>
          <p:cNvSpPr/>
          <p:nvPr/>
        </p:nvSpPr>
        <p:spPr>
          <a:xfrm>
            <a:off x="563642" y="1547693"/>
            <a:ext cx="6555105" cy="515303"/>
          </a:xfrm>
          <a:prstGeom prst="rect">
            <a:avLst/>
          </a:prstGeom>
          <a:noFill/>
          <a:ln/>
        </p:spPr>
        <p:txBody>
          <a:bodyPr wrap="square" lIns="0" tIns="0" rIns="0" bIns="0" rtlCol="0" anchor="t"/>
          <a:lstStyle/>
          <a:p>
            <a:pPr algn="l" indent="0" marL="0">
              <a:lnSpc>
                <a:spcPts val="2000"/>
              </a:lnSpc>
              <a:buNone/>
            </a:pPr>
            <a:r>
              <a:rPr lang="en-US" sz="1250" dirty="0">
                <a:solidFill>
                  <a:srgbClr val="49495A"/>
                </a:solidFill>
                <a:latin typeface="Open Sans" pitchFamily="34" charset="0"/>
                <a:ea typeface="Open Sans" pitchFamily="34" charset="-122"/>
                <a:cs typeface="Open Sans" pitchFamily="34" charset="-120"/>
              </a:rPr>
              <a:t>Our analysis is built upon a robust dataset comprising 3,900 customer purchases, with 18 distinct columns providing a comprehensive view of shopping behavior.</a:t>
            </a:r>
            <a:endParaRPr lang="en-US" sz="1250" dirty="0"/>
          </a:p>
        </p:txBody>
      </p:sp>
      <p:sp>
        <p:nvSpPr>
          <p:cNvPr id="5" name="Text 3"/>
          <p:cNvSpPr/>
          <p:nvPr/>
        </p:nvSpPr>
        <p:spPr>
          <a:xfrm>
            <a:off x="563642" y="2207895"/>
            <a:ext cx="6555105" cy="257651"/>
          </a:xfrm>
          <a:prstGeom prst="rect">
            <a:avLst/>
          </a:prstGeom>
          <a:noFill/>
          <a:ln/>
        </p:spPr>
        <p:txBody>
          <a:bodyPr wrap="none" lIns="0" tIns="0" rIns="0" bIns="0" rtlCol="0" anchor="t"/>
          <a:lstStyle/>
          <a:p>
            <a:pPr algn="l" marL="342900" indent="-342900">
              <a:lnSpc>
                <a:spcPts val="2000"/>
              </a:lnSpc>
              <a:buSzPct val="100000"/>
              <a:buChar char="•"/>
            </a:pPr>
            <a:r>
              <a:rPr lang="en-US" sz="1250" b="1" dirty="0">
                <a:solidFill>
                  <a:srgbClr val="49495A"/>
                </a:solidFill>
                <a:latin typeface="Open Sans" pitchFamily="34" charset="0"/>
                <a:ea typeface="Open Sans" pitchFamily="34" charset="-122"/>
                <a:cs typeface="Open Sans" pitchFamily="34" charset="-120"/>
              </a:rPr>
              <a:t>Rows:</a:t>
            </a:r>
            <a:pPr algn="l" indent="0" marL="0">
              <a:lnSpc>
                <a:spcPts val="2000"/>
              </a:lnSpc>
              <a:buNone/>
            </a:pPr>
            <a:r>
              <a:rPr lang="en-US" sz="1250" dirty="0">
                <a:solidFill>
                  <a:srgbClr val="49495A"/>
                </a:solidFill>
                <a:latin typeface="Open Sans" pitchFamily="34" charset="0"/>
                <a:ea typeface="Open Sans" pitchFamily="34" charset="-122"/>
                <a:cs typeface="Open Sans" pitchFamily="34" charset="-120"/>
              </a:rPr>
              <a:t> 3,900 unique transactions</a:t>
            </a:r>
            <a:endParaRPr lang="en-US" sz="1250" dirty="0"/>
          </a:p>
        </p:txBody>
      </p:sp>
      <p:sp>
        <p:nvSpPr>
          <p:cNvPr id="6" name="Text 4"/>
          <p:cNvSpPr/>
          <p:nvPr/>
        </p:nvSpPr>
        <p:spPr>
          <a:xfrm>
            <a:off x="563642" y="2521863"/>
            <a:ext cx="6555105" cy="257651"/>
          </a:xfrm>
          <a:prstGeom prst="rect">
            <a:avLst/>
          </a:prstGeom>
          <a:noFill/>
          <a:ln/>
        </p:spPr>
        <p:txBody>
          <a:bodyPr wrap="none" lIns="0" tIns="0" rIns="0" bIns="0" rtlCol="0" anchor="t"/>
          <a:lstStyle/>
          <a:p>
            <a:pPr algn="l" marL="342900" indent="-342900">
              <a:lnSpc>
                <a:spcPts val="2000"/>
              </a:lnSpc>
              <a:buSzPct val="100000"/>
              <a:buChar char="•"/>
            </a:pPr>
            <a:r>
              <a:rPr lang="en-US" sz="1250" b="1" dirty="0">
                <a:solidFill>
                  <a:srgbClr val="49495A"/>
                </a:solidFill>
                <a:latin typeface="Open Sans" pitchFamily="34" charset="0"/>
                <a:ea typeface="Open Sans" pitchFamily="34" charset="-122"/>
                <a:cs typeface="Open Sans" pitchFamily="34" charset="-120"/>
              </a:rPr>
              <a:t>Columns:</a:t>
            </a:r>
            <a:pPr algn="l" indent="0" marL="0">
              <a:lnSpc>
                <a:spcPts val="2000"/>
              </a:lnSpc>
              <a:buNone/>
            </a:pPr>
            <a:r>
              <a:rPr lang="en-US" sz="1250" dirty="0">
                <a:solidFill>
                  <a:srgbClr val="49495A"/>
                </a:solidFill>
                <a:latin typeface="Open Sans" pitchFamily="34" charset="0"/>
                <a:ea typeface="Open Sans" pitchFamily="34" charset="-122"/>
                <a:cs typeface="Open Sans" pitchFamily="34" charset="-120"/>
              </a:rPr>
              <a:t> 18 detailed features</a:t>
            </a:r>
            <a:endParaRPr lang="en-US" sz="1250" dirty="0"/>
          </a:p>
        </p:txBody>
      </p:sp>
      <p:sp>
        <p:nvSpPr>
          <p:cNvPr id="7" name="Shape 5"/>
          <p:cNvSpPr/>
          <p:nvPr/>
        </p:nvSpPr>
        <p:spPr>
          <a:xfrm>
            <a:off x="563642" y="2960608"/>
            <a:ext cx="6555105" cy="1893808"/>
          </a:xfrm>
          <a:prstGeom prst="roundRect">
            <a:avLst>
              <a:gd name="adj" fmla="val 1276"/>
            </a:avLst>
          </a:prstGeom>
          <a:solidFill>
            <a:srgbClr val="C3C2F0"/>
          </a:solidFill>
          <a:ln/>
        </p:spPr>
      </p:sp>
      <p:pic>
        <p:nvPicPr>
          <p:cNvPr id="8" name="Image 0" descr="preencoded.png">    </p:cNvPr>
          <p:cNvPicPr>
            <a:picLocks noChangeAspect="1"/>
          </p:cNvPicPr>
          <p:nvPr/>
        </p:nvPicPr>
        <p:blipFill>
          <a:blip r:embed="rId1"/>
          <a:stretch>
            <a:fillRect/>
          </a:stretch>
        </p:blipFill>
        <p:spPr>
          <a:xfrm>
            <a:off x="724614" y="3183850"/>
            <a:ext cx="251579" cy="201216"/>
          </a:xfrm>
          <a:prstGeom prst="rect">
            <a:avLst/>
          </a:prstGeom>
        </p:spPr>
      </p:pic>
      <p:sp>
        <p:nvSpPr>
          <p:cNvPr id="9" name="Text 6"/>
          <p:cNvSpPr/>
          <p:nvPr/>
        </p:nvSpPr>
        <p:spPr>
          <a:xfrm>
            <a:off x="1137166" y="3161824"/>
            <a:ext cx="2013109" cy="251579"/>
          </a:xfrm>
          <a:prstGeom prst="rect">
            <a:avLst/>
          </a:prstGeom>
          <a:noFill/>
          <a:ln/>
        </p:spPr>
        <p:txBody>
          <a:bodyPr wrap="none" lIns="0" tIns="0" rIns="0" bIns="0" rtlCol="0" anchor="t"/>
          <a:lstStyle/>
          <a:p>
            <a:pPr algn="l" indent="0" marL="0">
              <a:lnSpc>
                <a:spcPts val="1950"/>
              </a:lnSpc>
              <a:buNone/>
            </a:pPr>
            <a:r>
              <a:rPr lang="en-US" sz="1550" dirty="0">
                <a:solidFill>
                  <a:srgbClr val="000000"/>
                </a:solidFill>
                <a:latin typeface="Libre Baskerville" pitchFamily="34" charset="0"/>
                <a:ea typeface="Libre Baskerville" pitchFamily="34" charset="-122"/>
                <a:cs typeface="Libre Baskerville" pitchFamily="34" charset="-120"/>
              </a:rPr>
              <a:t>Key Features</a:t>
            </a:r>
            <a:endParaRPr lang="en-US" sz="1550" dirty="0"/>
          </a:p>
        </p:txBody>
      </p:sp>
      <p:sp>
        <p:nvSpPr>
          <p:cNvPr id="10" name="Text 7"/>
          <p:cNvSpPr/>
          <p:nvPr/>
        </p:nvSpPr>
        <p:spPr>
          <a:xfrm>
            <a:off x="1137166" y="3574375"/>
            <a:ext cx="5820608" cy="257651"/>
          </a:xfrm>
          <a:prstGeom prst="rect">
            <a:avLst/>
          </a:prstGeom>
          <a:noFill/>
          <a:ln/>
        </p:spPr>
        <p:txBody>
          <a:bodyPr wrap="none" lIns="0" tIns="0" rIns="0" bIns="0" rtlCol="0" anchor="t"/>
          <a:lstStyle/>
          <a:p>
            <a:pPr algn="l" marL="342900" indent="-342900">
              <a:lnSpc>
                <a:spcPts val="2000"/>
              </a:lnSpc>
              <a:buSzPct val="100000"/>
              <a:buChar char="•"/>
            </a:pPr>
            <a:r>
              <a:rPr lang="en-US" sz="1250" b="1" dirty="0">
                <a:solidFill>
                  <a:srgbClr val="000000"/>
                </a:solidFill>
                <a:latin typeface="Open Sans" pitchFamily="34" charset="0"/>
                <a:ea typeface="Open Sans" pitchFamily="34" charset="-122"/>
                <a:cs typeface="Open Sans" pitchFamily="34" charset="-120"/>
              </a:rPr>
              <a:t>Customer Demographics:</a:t>
            </a:r>
            <a:pPr algn="l" indent="0" marL="0">
              <a:lnSpc>
                <a:spcPts val="2000"/>
              </a:lnSpc>
              <a:buNone/>
            </a:pPr>
            <a:r>
              <a:rPr lang="en-US" sz="1250" dirty="0">
                <a:solidFill>
                  <a:srgbClr val="000000"/>
                </a:solidFill>
                <a:latin typeface="Open Sans" pitchFamily="34" charset="0"/>
                <a:ea typeface="Open Sans" pitchFamily="34" charset="-122"/>
                <a:cs typeface="Open Sans" pitchFamily="34" charset="-120"/>
              </a:rPr>
              <a:t> Age, Gender, Location, Subscription Status</a:t>
            </a:r>
            <a:endParaRPr lang="en-US" sz="1250" dirty="0"/>
          </a:p>
        </p:txBody>
      </p:sp>
      <p:sp>
        <p:nvSpPr>
          <p:cNvPr id="11" name="Text 8"/>
          <p:cNvSpPr/>
          <p:nvPr/>
        </p:nvSpPr>
        <p:spPr>
          <a:xfrm>
            <a:off x="1137166" y="3888343"/>
            <a:ext cx="5820608" cy="257651"/>
          </a:xfrm>
          <a:prstGeom prst="rect">
            <a:avLst/>
          </a:prstGeom>
          <a:noFill/>
          <a:ln/>
        </p:spPr>
        <p:txBody>
          <a:bodyPr wrap="none" lIns="0" tIns="0" rIns="0" bIns="0" rtlCol="0" anchor="t"/>
          <a:lstStyle/>
          <a:p>
            <a:pPr algn="l" marL="342900" indent="-342900">
              <a:lnSpc>
                <a:spcPts val="2000"/>
              </a:lnSpc>
              <a:buSzPct val="100000"/>
              <a:buChar char="•"/>
            </a:pPr>
            <a:r>
              <a:rPr lang="en-US" sz="1250" b="1" dirty="0">
                <a:solidFill>
                  <a:srgbClr val="000000"/>
                </a:solidFill>
                <a:latin typeface="Open Sans" pitchFamily="34" charset="0"/>
                <a:ea typeface="Open Sans" pitchFamily="34" charset="-122"/>
                <a:cs typeface="Open Sans" pitchFamily="34" charset="-120"/>
              </a:rPr>
              <a:t>Purchase Details:</a:t>
            </a:r>
            <a:pPr algn="l" indent="0" marL="0">
              <a:lnSpc>
                <a:spcPts val="2000"/>
              </a:lnSpc>
              <a:buNone/>
            </a:pPr>
            <a:r>
              <a:rPr lang="en-US" sz="1250" dirty="0">
                <a:solidFill>
                  <a:srgbClr val="000000"/>
                </a:solidFill>
                <a:latin typeface="Open Sans" pitchFamily="34" charset="0"/>
                <a:ea typeface="Open Sans" pitchFamily="34" charset="-122"/>
                <a:cs typeface="Open Sans" pitchFamily="34" charset="-120"/>
              </a:rPr>
              <a:t> Item, Category, Amount, Season, Size, Color</a:t>
            </a:r>
            <a:endParaRPr lang="en-US" sz="1250" dirty="0"/>
          </a:p>
        </p:txBody>
      </p:sp>
      <p:sp>
        <p:nvSpPr>
          <p:cNvPr id="12" name="Text 9"/>
          <p:cNvSpPr/>
          <p:nvPr/>
        </p:nvSpPr>
        <p:spPr>
          <a:xfrm>
            <a:off x="1137166" y="4202311"/>
            <a:ext cx="5820608" cy="515303"/>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000000"/>
                </a:solidFill>
                <a:latin typeface="Open Sans" pitchFamily="34" charset="0"/>
                <a:ea typeface="Open Sans" pitchFamily="34" charset="-122"/>
                <a:cs typeface="Open Sans" pitchFamily="34" charset="-120"/>
              </a:rPr>
              <a:t>Shopping Behavior:</a:t>
            </a:r>
            <a:pPr algn="l" indent="0" marL="0">
              <a:lnSpc>
                <a:spcPts val="2000"/>
              </a:lnSpc>
              <a:buNone/>
            </a:pPr>
            <a:r>
              <a:rPr lang="en-US" sz="1250" dirty="0">
                <a:solidFill>
                  <a:srgbClr val="000000"/>
                </a:solidFill>
                <a:latin typeface="Open Sans" pitchFamily="34" charset="0"/>
                <a:ea typeface="Open Sans" pitchFamily="34" charset="-122"/>
                <a:cs typeface="Open Sans" pitchFamily="34" charset="-120"/>
              </a:rPr>
              <a:t> Discount, Promo, Previous Purchases, Frequency, Review, Shipping</a:t>
            </a:r>
            <a:endParaRPr lang="en-US" sz="1250" dirty="0"/>
          </a:p>
        </p:txBody>
      </p:sp>
      <p:pic>
        <p:nvPicPr>
          <p:cNvPr id="13" name="Image 1" descr="preencoded.png">    </p:cNvPr>
          <p:cNvPicPr>
            <a:picLocks noChangeAspect="1"/>
          </p:cNvPicPr>
          <p:nvPr/>
        </p:nvPicPr>
        <p:blipFill>
          <a:blip r:embed="rId2"/>
          <a:stretch>
            <a:fillRect/>
          </a:stretch>
        </p:blipFill>
        <p:spPr>
          <a:xfrm>
            <a:off x="7519273" y="1583888"/>
            <a:ext cx="6555105" cy="6555105"/>
          </a:xfrm>
          <a:prstGeom prst="rect">
            <a:avLst/>
          </a:prstGeom>
        </p:spPr>
      </p:pic>
      <p:sp>
        <p:nvSpPr>
          <p:cNvPr id="14" name="Text 10"/>
          <p:cNvSpPr/>
          <p:nvPr/>
        </p:nvSpPr>
        <p:spPr>
          <a:xfrm>
            <a:off x="7519273" y="8320088"/>
            <a:ext cx="6555105" cy="515303"/>
          </a:xfrm>
          <a:prstGeom prst="rect">
            <a:avLst/>
          </a:prstGeom>
          <a:noFill/>
          <a:ln/>
        </p:spPr>
        <p:txBody>
          <a:bodyPr wrap="square" lIns="0" tIns="0" rIns="0" bIns="0" rtlCol="0" anchor="t"/>
          <a:lstStyle/>
          <a:p>
            <a:pPr algn="l" indent="0" marL="0">
              <a:lnSpc>
                <a:spcPts val="2000"/>
              </a:lnSpc>
              <a:buNone/>
            </a:pPr>
            <a:r>
              <a:rPr lang="en-US" sz="1250" dirty="0">
                <a:solidFill>
                  <a:srgbClr val="49495A"/>
                </a:solidFill>
                <a:latin typeface="Open Sans" pitchFamily="34" charset="0"/>
                <a:ea typeface="Open Sans" pitchFamily="34" charset="-122"/>
                <a:cs typeface="Open Sans" pitchFamily="34" charset="-120"/>
              </a:rPr>
              <a:t>Crucially, only 37 values were missing in the "Review Rating" column, ensuring a high level of data integrity for our analysis.</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33544" y="835938"/>
            <a:ext cx="2619732" cy="327422"/>
          </a:xfrm>
          <a:prstGeom prst="rect">
            <a:avLst/>
          </a:prstGeom>
          <a:noFill/>
          <a:ln/>
        </p:spPr>
        <p:txBody>
          <a:bodyPr wrap="none" lIns="0" tIns="0" rIns="0" bIns="0" rtlCol="0" anchor="t"/>
          <a:lstStyle/>
          <a:p>
            <a:pPr algn="l" indent="0" marL="0">
              <a:lnSpc>
                <a:spcPts val="2550"/>
              </a:lnSpc>
              <a:buNone/>
            </a:pPr>
            <a:r>
              <a:rPr lang="en-US" sz="2050" dirty="0">
                <a:solidFill>
                  <a:srgbClr val="403CCF"/>
                </a:solidFill>
                <a:latin typeface="Libre Baskerville" pitchFamily="34" charset="0"/>
                <a:ea typeface="Libre Baskerville" pitchFamily="34" charset="-122"/>
                <a:cs typeface="Libre Baskerville" pitchFamily="34" charset="-120"/>
              </a:rPr>
              <a:t>Chapter 2</a:t>
            </a:r>
            <a:endParaRPr lang="en-US" sz="2050" dirty="0"/>
          </a:p>
        </p:txBody>
      </p:sp>
      <p:sp>
        <p:nvSpPr>
          <p:cNvPr id="3" name="Text 1"/>
          <p:cNvSpPr/>
          <p:nvPr/>
        </p:nvSpPr>
        <p:spPr>
          <a:xfrm>
            <a:off x="733544" y="1247180"/>
            <a:ext cx="13029486" cy="523994"/>
          </a:xfrm>
          <a:prstGeom prst="rect">
            <a:avLst/>
          </a:prstGeom>
          <a:noFill/>
          <a:ln/>
        </p:spPr>
        <p:txBody>
          <a:bodyPr wrap="none" lIns="0" tIns="0" rIns="0" bIns="0" rtlCol="0" anchor="t"/>
          <a:lstStyle/>
          <a:p>
            <a:pPr algn="l" indent="0" marL="0">
              <a:lnSpc>
                <a:spcPts val="4100"/>
              </a:lnSpc>
              <a:buNone/>
            </a:pPr>
            <a:r>
              <a:rPr lang="en-US" sz="3300" dirty="0">
                <a:solidFill>
                  <a:srgbClr val="403CCF"/>
                </a:solidFill>
                <a:latin typeface="Libre Baskerville" pitchFamily="34" charset="0"/>
                <a:ea typeface="Libre Baskerville" pitchFamily="34" charset="-122"/>
                <a:cs typeface="Libre Baskerville" pitchFamily="34" charset="-120"/>
              </a:rPr>
              <a:t>Exploratory Data Analysis: Python's Role in Data Preparation</a:t>
            </a:r>
            <a:endParaRPr lang="en-US" sz="3300" dirty="0"/>
          </a:p>
        </p:txBody>
      </p:sp>
      <p:sp>
        <p:nvSpPr>
          <p:cNvPr id="4" name="Text 2"/>
          <p:cNvSpPr/>
          <p:nvPr/>
        </p:nvSpPr>
        <p:spPr>
          <a:xfrm>
            <a:off x="733544" y="2085499"/>
            <a:ext cx="13163312" cy="335280"/>
          </a:xfrm>
          <a:prstGeom prst="rect">
            <a:avLst/>
          </a:prstGeom>
          <a:noFill/>
          <a:ln/>
        </p:spPr>
        <p:txBody>
          <a:bodyPr wrap="none" lIns="0" tIns="0" rIns="0" bIns="0" rtlCol="0" anchor="t"/>
          <a:lstStyle/>
          <a:p>
            <a:pPr algn="l" indent="0" marL="0">
              <a:lnSpc>
                <a:spcPts val="2600"/>
              </a:lnSpc>
              <a:buNone/>
            </a:pPr>
            <a:r>
              <a:rPr lang="en-US" sz="1650" dirty="0">
                <a:solidFill>
                  <a:srgbClr val="49495A"/>
                </a:solidFill>
                <a:latin typeface="Open Sans" pitchFamily="34" charset="0"/>
                <a:ea typeface="Open Sans" pitchFamily="34" charset="-122"/>
                <a:cs typeface="Open Sans" pitchFamily="34" charset="-120"/>
              </a:rPr>
              <a:t>Our journey began with meticulous data preparation and cleaning using Python, laying the groundwork for robust analysis.</a:t>
            </a:r>
            <a:endParaRPr lang="en-US" sz="1650" dirty="0"/>
          </a:p>
        </p:txBody>
      </p:sp>
      <p:sp>
        <p:nvSpPr>
          <p:cNvPr id="5" name="Text 3"/>
          <p:cNvSpPr/>
          <p:nvPr/>
        </p:nvSpPr>
        <p:spPr>
          <a:xfrm>
            <a:off x="733544" y="2656523"/>
            <a:ext cx="209550" cy="261937"/>
          </a:xfrm>
          <a:prstGeom prst="rect">
            <a:avLst/>
          </a:prstGeom>
          <a:noFill/>
          <a:ln/>
        </p:spPr>
        <p:txBody>
          <a:bodyPr wrap="none" lIns="0" tIns="0" rIns="0" bIns="0" rtlCol="0" anchor="t"/>
          <a:lstStyle/>
          <a:p>
            <a:pPr algn="l" indent="0" marL="0">
              <a:lnSpc>
                <a:spcPts val="2600"/>
              </a:lnSpc>
              <a:buNone/>
            </a:pPr>
            <a:r>
              <a:rPr lang="en-US" sz="1650" dirty="0">
                <a:solidFill>
                  <a:srgbClr val="49495A"/>
                </a:solidFill>
                <a:latin typeface="Libre Baskerville Light" pitchFamily="34" charset="0"/>
                <a:ea typeface="Libre Baskerville Light" pitchFamily="34" charset="-122"/>
                <a:cs typeface="Libre Baskerville Light" pitchFamily="34" charset="-120"/>
              </a:rPr>
              <a:t>01</a:t>
            </a:r>
            <a:endParaRPr lang="en-US" sz="1650" dirty="0"/>
          </a:p>
        </p:txBody>
      </p:sp>
      <p:pic>
        <p:nvPicPr>
          <p:cNvPr id="6" name="Image 0" descr="preencoded.png">    </p:cNvPr>
          <p:cNvPicPr>
            <a:picLocks noChangeAspect="1"/>
          </p:cNvPicPr>
          <p:nvPr/>
        </p:nvPicPr>
        <p:blipFill>
          <a:blip r:embed="rId1"/>
          <a:stretch>
            <a:fillRect/>
          </a:stretch>
        </p:blipFill>
        <p:spPr>
          <a:xfrm>
            <a:off x="733544" y="2989898"/>
            <a:ext cx="4248031" cy="22860"/>
          </a:xfrm>
          <a:prstGeom prst="rect">
            <a:avLst/>
          </a:prstGeom>
        </p:spPr>
      </p:pic>
      <p:sp>
        <p:nvSpPr>
          <p:cNvPr id="7" name="Text 4"/>
          <p:cNvSpPr/>
          <p:nvPr/>
        </p:nvSpPr>
        <p:spPr>
          <a:xfrm>
            <a:off x="733544" y="3140393"/>
            <a:ext cx="4248031" cy="654844"/>
          </a:xfrm>
          <a:prstGeom prst="rect">
            <a:avLst/>
          </a:prstGeom>
          <a:noFill/>
          <a:ln/>
        </p:spPr>
        <p:txBody>
          <a:bodyPr wrap="square" lIns="0" tIns="0" rIns="0" bIns="0" rtlCol="0" anchor="t"/>
          <a:lstStyle/>
          <a:p>
            <a:pPr algn="l" indent="0" marL="0">
              <a:lnSpc>
                <a:spcPts val="2550"/>
              </a:lnSpc>
              <a:buNone/>
            </a:pPr>
            <a:r>
              <a:rPr lang="en-US" sz="2050" dirty="0">
                <a:solidFill>
                  <a:srgbClr val="49495A"/>
                </a:solidFill>
                <a:latin typeface="Libre Baskerville" pitchFamily="34" charset="0"/>
                <a:ea typeface="Libre Baskerville" pitchFamily="34" charset="-122"/>
                <a:cs typeface="Libre Baskerville" pitchFamily="34" charset="-120"/>
              </a:rPr>
              <a:t>Data Loading &amp; Initial Exploration</a:t>
            </a:r>
            <a:endParaRPr lang="en-US" sz="2050" dirty="0"/>
          </a:p>
        </p:txBody>
      </p:sp>
      <p:sp>
        <p:nvSpPr>
          <p:cNvPr id="8" name="Text 5"/>
          <p:cNvSpPr/>
          <p:nvPr/>
        </p:nvSpPr>
        <p:spPr>
          <a:xfrm>
            <a:off x="733544" y="3920966"/>
            <a:ext cx="4248031" cy="1005840"/>
          </a:xfrm>
          <a:prstGeom prst="rect">
            <a:avLst/>
          </a:prstGeom>
          <a:noFill/>
          <a:ln/>
        </p:spPr>
        <p:txBody>
          <a:bodyPr wrap="square" lIns="0" tIns="0" rIns="0" bIns="0" rtlCol="0" anchor="t"/>
          <a:lstStyle/>
          <a:p>
            <a:pPr algn="l" indent="0" marL="0">
              <a:lnSpc>
                <a:spcPts val="2600"/>
              </a:lnSpc>
              <a:buNone/>
            </a:pPr>
            <a:r>
              <a:rPr lang="en-US" sz="1650" dirty="0">
                <a:solidFill>
                  <a:srgbClr val="49495A"/>
                </a:solidFill>
                <a:latin typeface="Open Sans" pitchFamily="34" charset="0"/>
                <a:ea typeface="Open Sans" pitchFamily="34" charset="-122"/>
                <a:cs typeface="Open Sans" pitchFamily="34" charset="-120"/>
              </a:rPr>
              <a:t>Imported dataset with </a:t>
            </a:r>
            <a:pPr algn="l" indent="0" marL="0">
              <a:lnSpc>
                <a:spcPts val="2600"/>
              </a:lnSpc>
              <a:buNone/>
            </a:pPr>
            <a:r>
              <a:rPr lang="en-US" sz="1650" dirty="0">
                <a:solidFill>
                  <a:srgbClr val="49495A"/>
                </a:solidFill>
                <a:highlight>
                  <a:srgbClr val="EEEDF2"/>
                </a:highlight>
                <a:latin typeface="Consolas" pitchFamily="34" charset="0"/>
                <a:ea typeface="Consolas" pitchFamily="34" charset="-122"/>
                <a:cs typeface="Consolas" pitchFamily="34" charset="-120"/>
              </a:rPr>
              <a:t>pandas</a:t>
            </a:r>
            <a:pPr algn="l" indent="0" marL="0">
              <a:lnSpc>
                <a:spcPts val="2600"/>
              </a:lnSpc>
              <a:buNone/>
            </a:pPr>
            <a:r>
              <a:rPr lang="en-US" sz="1650" dirty="0">
                <a:solidFill>
                  <a:srgbClr val="49495A"/>
                </a:solidFill>
                <a:latin typeface="Open Sans" pitchFamily="34" charset="0"/>
                <a:ea typeface="Open Sans" pitchFamily="34" charset="-122"/>
                <a:cs typeface="Open Sans" pitchFamily="34" charset="-120"/>
              </a:rPr>
              <a:t> and utilized </a:t>
            </a:r>
            <a:pPr algn="l" indent="0" marL="0">
              <a:lnSpc>
                <a:spcPts val="2600"/>
              </a:lnSpc>
              <a:buNone/>
            </a:pPr>
            <a:r>
              <a:rPr lang="en-US" sz="1650" dirty="0">
                <a:solidFill>
                  <a:srgbClr val="49495A"/>
                </a:solidFill>
                <a:highlight>
                  <a:srgbClr val="EEEDF2"/>
                </a:highlight>
                <a:latin typeface="Consolas" pitchFamily="34" charset="0"/>
                <a:ea typeface="Consolas" pitchFamily="34" charset="-122"/>
                <a:cs typeface="Consolas" pitchFamily="34" charset="-120"/>
              </a:rPr>
              <a:t>df.info()</a:t>
            </a:r>
            <a:pPr algn="l" indent="0" marL="0">
              <a:lnSpc>
                <a:spcPts val="2600"/>
              </a:lnSpc>
              <a:buNone/>
            </a:pPr>
            <a:r>
              <a:rPr lang="en-US" sz="1650" dirty="0">
                <a:solidFill>
                  <a:srgbClr val="49495A"/>
                </a:solidFill>
                <a:latin typeface="Open Sans" pitchFamily="34" charset="0"/>
                <a:ea typeface="Open Sans" pitchFamily="34" charset="-122"/>
                <a:cs typeface="Open Sans" pitchFamily="34" charset="-120"/>
              </a:rPr>
              <a:t> and </a:t>
            </a:r>
            <a:pPr algn="l" indent="0" marL="0">
              <a:lnSpc>
                <a:spcPts val="2600"/>
              </a:lnSpc>
              <a:buNone/>
            </a:pPr>
            <a:r>
              <a:rPr lang="en-US" sz="1650" dirty="0">
                <a:solidFill>
                  <a:srgbClr val="49495A"/>
                </a:solidFill>
                <a:highlight>
                  <a:srgbClr val="EEEDF2"/>
                </a:highlight>
                <a:latin typeface="Consolas" pitchFamily="34" charset="0"/>
                <a:ea typeface="Consolas" pitchFamily="34" charset="-122"/>
                <a:cs typeface="Consolas" pitchFamily="34" charset="-120"/>
              </a:rPr>
              <a:t>.describe()</a:t>
            </a:r>
            <a:pPr algn="l" indent="0" marL="0">
              <a:lnSpc>
                <a:spcPts val="2600"/>
              </a:lnSpc>
              <a:buNone/>
            </a:pPr>
            <a:r>
              <a:rPr lang="en-US" sz="1650" dirty="0">
                <a:solidFill>
                  <a:srgbClr val="49495A"/>
                </a:solidFill>
                <a:latin typeface="Open Sans" pitchFamily="34" charset="0"/>
                <a:ea typeface="Open Sans" pitchFamily="34" charset="-122"/>
                <a:cs typeface="Open Sans" pitchFamily="34" charset="-120"/>
              </a:rPr>
              <a:t> for initial structural and statistical overview.</a:t>
            </a:r>
            <a:endParaRPr lang="en-US" sz="1650" dirty="0"/>
          </a:p>
        </p:txBody>
      </p:sp>
      <p:sp>
        <p:nvSpPr>
          <p:cNvPr id="9" name="Text 6"/>
          <p:cNvSpPr/>
          <p:nvPr/>
        </p:nvSpPr>
        <p:spPr>
          <a:xfrm>
            <a:off x="5191125" y="2656523"/>
            <a:ext cx="209550" cy="261937"/>
          </a:xfrm>
          <a:prstGeom prst="rect">
            <a:avLst/>
          </a:prstGeom>
          <a:noFill/>
          <a:ln/>
        </p:spPr>
        <p:txBody>
          <a:bodyPr wrap="none" lIns="0" tIns="0" rIns="0" bIns="0" rtlCol="0" anchor="t"/>
          <a:lstStyle/>
          <a:p>
            <a:pPr algn="l" indent="0" marL="0">
              <a:lnSpc>
                <a:spcPts val="2600"/>
              </a:lnSpc>
              <a:buNone/>
            </a:pPr>
            <a:r>
              <a:rPr lang="en-US" sz="1650" dirty="0">
                <a:solidFill>
                  <a:srgbClr val="49495A"/>
                </a:solidFill>
                <a:latin typeface="Libre Baskerville Light" pitchFamily="34" charset="0"/>
                <a:ea typeface="Libre Baskerville Light" pitchFamily="34" charset="-122"/>
                <a:cs typeface="Libre Baskerville Light" pitchFamily="34" charset="-120"/>
              </a:rPr>
              <a:t>02</a:t>
            </a:r>
            <a:endParaRPr lang="en-US" sz="1650" dirty="0"/>
          </a:p>
        </p:txBody>
      </p:sp>
      <p:pic>
        <p:nvPicPr>
          <p:cNvPr id="10" name="Image 1" descr="preencoded.png">    </p:cNvPr>
          <p:cNvPicPr>
            <a:picLocks noChangeAspect="1"/>
          </p:cNvPicPr>
          <p:nvPr/>
        </p:nvPicPr>
        <p:blipFill>
          <a:blip r:embed="rId2"/>
          <a:stretch>
            <a:fillRect/>
          </a:stretch>
        </p:blipFill>
        <p:spPr>
          <a:xfrm>
            <a:off x="5191125" y="3010853"/>
            <a:ext cx="4248031" cy="22860"/>
          </a:xfrm>
          <a:prstGeom prst="rect">
            <a:avLst/>
          </a:prstGeom>
        </p:spPr>
      </p:pic>
      <p:sp>
        <p:nvSpPr>
          <p:cNvPr id="11" name="Text 7"/>
          <p:cNvSpPr/>
          <p:nvPr/>
        </p:nvSpPr>
        <p:spPr>
          <a:xfrm>
            <a:off x="5191125" y="3140393"/>
            <a:ext cx="3059430" cy="327422"/>
          </a:xfrm>
          <a:prstGeom prst="rect">
            <a:avLst/>
          </a:prstGeom>
          <a:noFill/>
          <a:ln/>
        </p:spPr>
        <p:txBody>
          <a:bodyPr wrap="none" lIns="0" tIns="0" rIns="0" bIns="0" rtlCol="0" anchor="t"/>
          <a:lstStyle/>
          <a:p>
            <a:pPr algn="l" indent="0" marL="0">
              <a:lnSpc>
                <a:spcPts val="2550"/>
              </a:lnSpc>
              <a:buNone/>
            </a:pPr>
            <a:r>
              <a:rPr lang="en-US" sz="2050" dirty="0">
                <a:solidFill>
                  <a:srgbClr val="49495A"/>
                </a:solidFill>
                <a:latin typeface="Libre Baskerville" pitchFamily="34" charset="0"/>
                <a:ea typeface="Libre Baskerville" pitchFamily="34" charset="-122"/>
                <a:cs typeface="Libre Baskerville" pitchFamily="34" charset="-120"/>
              </a:rPr>
              <a:t>Missing Data Handling</a:t>
            </a:r>
            <a:endParaRPr lang="en-US" sz="2050" dirty="0"/>
          </a:p>
        </p:txBody>
      </p:sp>
      <p:sp>
        <p:nvSpPr>
          <p:cNvPr id="12" name="Text 8"/>
          <p:cNvSpPr/>
          <p:nvPr/>
        </p:nvSpPr>
        <p:spPr>
          <a:xfrm>
            <a:off x="5191125" y="3593544"/>
            <a:ext cx="4248031" cy="1005840"/>
          </a:xfrm>
          <a:prstGeom prst="rect">
            <a:avLst/>
          </a:prstGeom>
          <a:noFill/>
          <a:ln/>
        </p:spPr>
        <p:txBody>
          <a:bodyPr wrap="square" lIns="0" tIns="0" rIns="0" bIns="0" rtlCol="0" anchor="t"/>
          <a:lstStyle/>
          <a:p>
            <a:pPr algn="l" indent="0" marL="0">
              <a:lnSpc>
                <a:spcPts val="2600"/>
              </a:lnSpc>
              <a:buNone/>
            </a:pPr>
            <a:r>
              <a:rPr lang="en-US" sz="1650" dirty="0">
                <a:solidFill>
                  <a:srgbClr val="49495A"/>
                </a:solidFill>
                <a:latin typeface="Open Sans" pitchFamily="34" charset="0"/>
                <a:ea typeface="Open Sans" pitchFamily="34" charset="-122"/>
                <a:cs typeface="Open Sans" pitchFamily="34" charset="-120"/>
              </a:rPr>
              <a:t>Identified and imputed null values in the </a:t>
            </a:r>
            <a:pPr algn="l" indent="0" marL="0">
              <a:lnSpc>
                <a:spcPts val="2600"/>
              </a:lnSpc>
              <a:buNone/>
            </a:pPr>
            <a:r>
              <a:rPr lang="en-US" sz="1650" b="1" dirty="0">
                <a:solidFill>
                  <a:srgbClr val="49495A"/>
                </a:solidFill>
                <a:latin typeface="Open Sans" pitchFamily="34" charset="0"/>
                <a:ea typeface="Open Sans" pitchFamily="34" charset="-122"/>
                <a:cs typeface="Open Sans" pitchFamily="34" charset="-120"/>
              </a:rPr>
              <a:t>Review Rating</a:t>
            </a:r>
            <a:pPr algn="l" indent="0" marL="0">
              <a:lnSpc>
                <a:spcPts val="2600"/>
              </a:lnSpc>
              <a:buNone/>
            </a:pPr>
            <a:r>
              <a:rPr lang="en-US" sz="1650" dirty="0">
                <a:solidFill>
                  <a:srgbClr val="49495A"/>
                </a:solidFill>
                <a:latin typeface="Open Sans" pitchFamily="34" charset="0"/>
                <a:ea typeface="Open Sans" pitchFamily="34" charset="-122"/>
                <a:cs typeface="Open Sans" pitchFamily="34" charset="-120"/>
              </a:rPr>
              <a:t> column using the median rating specific to each product category.</a:t>
            </a:r>
            <a:endParaRPr lang="en-US" sz="1650" dirty="0"/>
          </a:p>
        </p:txBody>
      </p:sp>
      <p:sp>
        <p:nvSpPr>
          <p:cNvPr id="13" name="Text 9"/>
          <p:cNvSpPr/>
          <p:nvPr/>
        </p:nvSpPr>
        <p:spPr>
          <a:xfrm>
            <a:off x="9648706" y="2656523"/>
            <a:ext cx="209550" cy="261937"/>
          </a:xfrm>
          <a:prstGeom prst="rect">
            <a:avLst/>
          </a:prstGeom>
          <a:noFill/>
          <a:ln/>
        </p:spPr>
        <p:txBody>
          <a:bodyPr wrap="none" lIns="0" tIns="0" rIns="0" bIns="0" rtlCol="0" anchor="t"/>
          <a:lstStyle/>
          <a:p>
            <a:pPr algn="l" indent="0" marL="0">
              <a:lnSpc>
                <a:spcPts val="2600"/>
              </a:lnSpc>
              <a:buNone/>
            </a:pPr>
            <a:r>
              <a:rPr lang="en-US" sz="1650" dirty="0">
                <a:solidFill>
                  <a:srgbClr val="49495A"/>
                </a:solidFill>
                <a:latin typeface="Libre Baskerville Light" pitchFamily="34" charset="0"/>
                <a:ea typeface="Libre Baskerville Light" pitchFamily="34" charset="-122"/>
                <a:cs typeface="Libre Baskerville Light" pitchFamily="34" charset="-120"/>
              </a:rPr>
              <a:t>03</a:t>
            </a:r>
            <a:endParaRPr lang="en-US" sz="1650" dirty="0"/>
          </a:p>
        </p:txBody>
      </p:sp>
      <p:pic>
        <p:nvPicPr>
          <p:cNvPr id="14" name="Image 2" descr="preencoded.png">    </p:cNvPr>
          <p:cNvPicPr>
            <a:picLocks noChangeAspect="1"/>
          </p:cNvPicPr>
          <p:nvPr/>
        </p:nvPicPr>
        <p:blipFill>
          <a:blip r:embed="rId3"/>
          <a:stretch>
            <a:fillRect/>
          </a:stretch>
        </p:blipFill>
        <p:spPr>
          <a:xfrm>
            <a:off x="9648706" y="3010853"/>
            <a:ext cx="4248031" cy="22860"/>
          </a:xfrm>
          <a:prstGeom prst="rect">
            <a:avLst/>
          </a:prstGeom>
        </p:spPr>
      </p:pic>
      <p:sp>
        <p:nvSpPr>
          <p:cNvPr id="15" name="Text 10"/>
          <p:cNvSpPr/>
          <p:nvPr/>
        </p:nvSpPr>
        <p:spPr>
          <a:xfrm>
            <a:off x="9648706" y="3140393"/>
            <a:ext cx="3312557" cy="327422"/>
          </a:xfrm>
          <a:prstGeom prst="rect">
            <a:avLst/>
          </a:prstGeom>
          <a:noFill/>
          <a:ln/>
        </p:spPr>
        <p:txBody>
          <a:bodyPr wrap="none" lIns="0" tIns="0" rIns="0" bIns="0" rtlCol="0" anchor="t"/>
          <a:lstStyle/>
          <a:p>
            <a:pPr algn="l" indent="0" marL="0">
              <a:lnSpc>
                <a:spcPts val="2550"/>
              </a:lnSpc>
              <a:buNone/>
            </a:pPr>
            <a:r>
              <a:rPr lang="en-US" sz="2050" dirty="0">
                <a:solidFill>
                  <a:srgbClr val="49495A"/>
                </a:solidFill>
                <a:latin typeface="Libre Baskerville" pitchFamily="34" charset="0"/>
                <a:ea typeface="Libre Baskerville" pitchFamily="34" charset="-122"/>
                <a:cs typeface="Libre Baskerville" pitchFamily="34" charset="-120"/>
              </a:rPr>
              <a:t>Column Standardization</a:t>
            </a:r>
            <a:endParaRPr lang="en-US" sz="2050" dirty="0"/>
          </a:p>
        </p:txBody>
      </p:sp>
      <p:sp>
        <p:nvSpPr>
          <p:cNvPr id="16" name="Text 11"/>
          <p:cNvSpPr/>
          <p:nvPr/>
        </p:nvSpPr>
        <p:spPr>
          <a:xfrm>
            <a:off x="9648706" y="3593544"/>
            <a:ext cx="4248031" cy="1005840"/>
          </a:xfrm>
          <a:prstGeom prst="rect">
            <a:avLst/>
          </a:prstGeom>
          <a:noFill/>
          <a:ln/>
        </p:spPr>
        <p:txBody>
          <a:bodyPr wrap="square" lIns="0" tIns="0" rIns="0" bIns="0" rtlCol="0" anchor="t"/>
          <a:lstStyle/>
          <a:p>
            <a:pPr algn="l" indent="0" marL="0">
              <a:lnSpc>
                <a:spcPts val="2600"/>
              </a:lnSpc>
              <a:buNone/>
            </a:pPr>
            <a:r>
              <a:rPr lang="en-US" sz="1650" dirty="0">
                <a:solidFill>
                  <a:srgbClr val="49495A"/>
                </a:solidFill>
                <a:latin typeface="Open Sans" pitchFamily="34" charset="0"/>
                <a:ea typeface="Open Sans" pitchFamily="34" charset="-122"/>
                <a:cs typeface="Open Sans" pitchFamily="34" charset="-120"/>
              </a:rPr>
              <a:t>Renamed all columns to </a:t>
            </a:r>
            <a:pPr algn="l" indent="0" marL="0">
              <a:lnSpc>
                <a:spcPts val="2600"/>
              </a:lnSpc>
              <a:buNone/>
            </a:pPr>
            <a:r>
              <a:rPr lang="en-US" sz="1650" b="1" dirty="0">
                <a:solidFill>
                  <a:srgbClr val="49495A"/>
                </a:solidFill>
                <a:latin typeface="Open Sans" pitchFamily="34" charset="0"/>
                <a:ea typeface="Open Sans" pitchFamily="34" charset="-122"/>
                <a:cs typeface="Open Sans" pitchFamily="34" charset="-120"/>
              </a:rPr>
              <a:t>snake_case</a:t>
            </a:r>
            <a:pPr algn="l" indent="0" marL="0">
              <a:lnSpc>
                <a:spcPts val="2600"/>
              </a:lnSpc>
              <a:buNone/>
            </a:pPr>
            <a:r>
              <a:rPr lang="en-US" sz="1650" dirty="0">
                <a:solidFill>
                  <a:srgbClr val="49495A"/>
                </a:solidFill>
                <a:latin typeface="Open Sans" pitchFamily="34" charset="0"/>
                <a:ea typeface="Open Sans" pitchFamily="34" charset="-122"/>
                <a:cs typeface="Open Sans" pitchFamily="34" charset="-120"/>
              </a:rPr>
              <a:t> for improved readability and consistent documentation.</a:t>
            </a:r>
            <a:endParaRPr lang="en-US" sz="1650" dirty="0"/>
          </a:p>
        </p:txBody>
      </p:sp>
      <p:sp>
        <p:nvSpPr>
          <p:cNvPr id="17" name="Text 12"/>
          <p:cNvSpPr/>
          <p:nvPr/>
        </p:nvSpPr>
        <p:spPr>
          <a:xfrm>
            <a:off x="733544" y="5293519"/>
            <a:ext cx="209550" cy="261937"/>
          </a:xfrm>
          <a:prstGeom prst="rect">
            <a:avLst/>
          </a:prstGeom>
          <a:noFill/>
          <a:ln/>
        </p:spPr>
        <p:txBody>
          <a:bodyPr wrap="none" lIns="0" tIns="0" rIns="0" bIns="0" rtlCol="0" anchor="t"/>
          <a:lstStyle/>
          <a:p>
            <a:pPr algn="l" indent="0" marL="0">
              <a:lnSpc>
                <a:spcPts val="2600"/>
              </a:lnSpc>
              <a:buNone/>
            </a:pPr>
            <a:r>
              <a:rPr lang="en-US" sz="1650" dirty="0">
                <a:solidFill>
                  <a:srgbClr val="49495A"/>
                </a:solidFill>
                <a:latin typeface="Libre Baskerville Light" pitchFamily="34" charset="0"/>
                <a:ea typeface="Libre Baskerville Light" pitchFamily="34" charset="-122"/>
                <a:cs typeface="Libre Baskerville Light" pitchFamily="34" charset="-120"/>
              </a:rPr>
              <a:t>04</a:t>
            </a:r>
            <a:endParaRPr lang="en-US" sz="1650" dirty="0"/>
          </a:p>
        </p:txBody>
      </p:sp>
      <p:pic>
        <p:nvPicPr>
          <p:cNvPr id="18" name="Image 3" descr="preencoded.png">    </p:cNvPr>
          <p:cNvPicPr>
            <a:picLocks noChangeAspect="1"/>
          </p:cNvPicPr>
          <p:nvPr/>
        </p:nvPicPr>
        <p:blipFill>
          <a:blip r:embed="rId4"/>
          <a:stretch>
            <a:fillRect/>
          </a:stretch>
        </p:blipFill>
        <p:spPr>
          <a:xfrm>
            <a:off x="733544" y="5605939"/>
            <a:ext cx="6476762" cy="22860"/>
          </a:xfrm>
          <a:prstGeom prst="rect">
            <a:avLst/>
          </a:prstGeom>
        </p:spPr>
      </p:pic>
      <p:sp>
        <p:nvSpPr>
          <p:cNvPr id="19" name="Text 13"/>
          <p:cNvSpPr/>
          <p:nvPr/>
        </p:nvSpPr>
        <p:spPr>
          <a:xfrm>
            <a:off x="733544" y="5777389"/>
            <a:ext cx="2731056" cy="327422"/>
          </a:xfrm>
          <a:prstGeom prst="rect">
            <a:avLst/>
          </a:prstGeom>
          <a:noFill/>
          <a:ln/>
        </p:spPr>
        <p:txBody>
          <a:bodyPr wrap="none" lIns="0" tIns="0" rIns="0" bIns="0" rtlCol="0" anchor="t"/>
          <a:lstStyle/>
          <a:p>
            <a:pPr algn="l" indent="0" marL="0">
              <a:lnSpc>
                <a:spcPts val="2550"/>
              </a:lnSpc>
              <a:buNone/>
            </a:pPr>
            <a:r>
              <a:rPr lang="en-US" sz="2050" dirty="0">
                <a:solidFill>
                  <a:srgbClr val="49495A"/>
                </a:solidFill>
                <a:latin typeface="Libre Baskerville" pitchFamily="34" charset="0"/>
                <a:ea typeface="Libre Baskerville" pitchFamily="34" charset="-122"/>
                <a:cs typeface="Libre Baskerville" pitchFamily="34" charset="-120"/>
              </a:rPr>
              <a:t>Feature Engineering</a:t>
            </a:r>
            <a:endParaRPr lang="en-US" sz="2050" dirty="0"/>
          </a:p>
        </p:txBody>
      </p:sp>
      <p:sp>
        <p:nvSpPr>
          <p:cNvPr id="20" name="Text 14"/>
          <p:cNvSpPr/>
          <p:nvPr/>
        </p:nvSpPr>
        <p:spPr>
          <a:xfrm>
            <a:off x="733544" y="6230541"/>
            <a:ext cx="6476762" cy="670560"/>
          </a:xfrm>
          <a:prstGeom prst="rect">
            <a:avLst/>
          </a:prstGeom>
          <a:noFill/>
          <a:ln/>
        </p:spPr>
        <p:txBody>
          <a:bodyPr wrap="square" lIns="0" tIns="0" rIns="0" bIns="0" rtlCol="0" anchor="t"/>
          <a:lstStyle/>
          <a:p>
            <a:pPr algn="l" indent="0" marL="0">
              <a:lnSpc>
                <a:spcPts val="2600"/>
              </a:lnSpc>
              <a:buNone/>
            </a:pPr>
            <a:r>
              <a:rPr lang="en-US" sz="1650" dirty="0">
                <a:solidFill>
                  <a:srgbClr val="49495A"/>
                </a:solidFill>
                <a:latin typeface="Open Sans" pitchFamily="34" charset="0"/>
                <a:ea typeface="Open Sans" pitchFamily="34" charset="-122"/>
                <a:cs typeface="Open Sans" pitchFamily="34" charset="-120"/>
              </a:rPr>
              <a:t>Created an </a:t>
            </a:r>
            <a:pPr algn="l" indent="0" marL="0">
              <a:lnSpc>
                <a:spcPts val="2600"/>
              </a:lnSpc>
              <a:buNone/>
            </a:pPr>
            <a:r>
              <a:rPr lang="en-US" sz="1650" b="1" dirty="0">
                <a:solidFill>
                  <a:srgbClr val="49495A"/>
                </a:solidFill>
                <a:latin typeface="Open Sans" pitchFamily="34" charset="0"/>
                <a:ea typeface="Open Sans" pitchFamily="34" charset="-122"/>
                <a:cs typeface="Open Sans" pitchFamily="34" charset="-120"/>
              </a:rPr>
              <a:t>age_group</a:t>
            </a:r>
            <a:pPr algn="l" indent="0" marL="0">
              <a:lnSpc>
                <a:spcPts val="2600"/>
              </a:lnSpc>
              <a:buNone/>
            </a:pPr>
            <a:r>
              <a:rPr lang="en-US" sz="1650" dirty="0">
                <a:solidFill>
                  <a:srgbClr val="49495A"/>
                </a:solidFill>
                <a:latin typeface="Open Sans" pitchFamily="34" charset="0"/>
                <a:ea typeface="Open Sans" pitchFamily="34" charset="-122"/>
                <a:cs typeface="Open Sans" pitchFamily="34" charset="-120"/>
              </a:rPr>
              <a:t> column by binning customer ages and calculated </a:t>
            </a:r>
            <a:pPr algn="l" indent="0" marL="0">
              <a:lnSpc>
                <a:spcPts val="2600"/>
              </a:lnSpc>
              <a:buNone/>
            </a:pPr>
            <a:r>
              <a:rPr lang="en-US" sz="1650" b="1" dirty="0">
                <a:solidFill>
                  <a:srgbClr val="49495A"/>
                </a:solidFill>
                <a:latin typeface="Open Sans" pitchFamily="34" charset="0"/>
                <a:ea typeface="Open Sans" pitchFamily="34" charset="-122"/>
                <a:cs typeface="Open Sans" pitchFamily="34" charset="-120"/>
              </a:rPr>
              <a:t>purchase_frequency_days</a:t>
            </a:r>
            <a:pPr algn="l" indent="0" marL="0">
              <a:lnSpc>
                <a:spcPts val="2600"/>
              </a:lnSpc>
              <a:buNone/>
            </a:pPr>
            <a:r>
              <a:rPr lang="en-US" sz="1650" dirty="0">
                <a:solidFill>
                  <a:srgbClr val="49495A"/>
                </a:solidFill>
                <a:latin typeface="Open Sans" pitchFamily="34" charset="0"/>
                <a:ea typeface="Open Sans" pitchFamily="34" charset="-122"/>
                <a:cs typeface="Open Sans" pitchFamily="34" charset="-120"/>
              </a:rPr>
              <a:t>.</a:t>
            </a:r>
            <a:endParaRPr lang="en-US" sz="1650" dirty="0"/>
          </a:p>
        </p:txBody>
      </p:sp>
      <p:sp>
        <p:nvSpPr>
          <p:cNvPr id="21" name="Text 15"/>
          <p:cNvSpPr/>
          <p:nvPr/>
        </p:nvSpPr>
        <p:spPr>
          <a:xfrm>
            <a:off x="7419856" y="5293519"/>
            <a:ext cx="209550" cy="261937"/>
          </a:xfrm>
          <a:prstGeom prst="rect">
            <a:avLst/>
          </a:prstGeom>
          <a:noFill/>
          <a:ln/>
        </p:spPr>
        <p:txBody>
          <a:bodyPr wrap="none" lIns="0" tIns="0" rIns="0" bIns="0" rtlCol="0" anchor="t"/>
          <a:lstStyle/>
          <a:p>
            <a:pPr algn="l" indent="0" marL="0">
              <a:lnSpc>
                <a:spcPts val="2600"/>
              </a:lnSpc>
              <a:buNone/>
            </a:pPr>
            <a:r>
              <a:rPr lang="en-US" sz="1650" dirty="0">
                <a:solidFill>
                  <a:srgbClr val="49495A"/>
                </a:solidFill>
                <a:latin typeface="Libre Baskerville Light" pitchFamily="34" charset="0"/>
                <a:ea typeface="Libre Baskerville Light" pitchFamily="34" charset="-122"/>
                <a:cs typeface="Libre Baskerville Light" pitchFamily="34" charset="-120"/>
              </a:rPr>
              <a:t>05</a:t>
            </a:r>
            <a:endParaRPr lang="en-US" sz="1650" dirty="0"/>
          </a:p>
        </p:txBody>
      </p:sp>
      <p:pic>
        <p:nvPicPr>
          <p:cNvPr id="22" name="Image 4" descr="preencoded.png">    </p:cNvPr>
          <p:cNvPicPr>
            <a:picLocks noChangeAspect="1"/>
          </p:cNvPicPr>
          <p:nvPr/>
        </p:nvPicPr>
        <p:blipFill>
          <a:blip r:embed="rId5"/>
          <a:stretch>
            <a:fillRect/>
          </a:stretch>
        </p:blipFill>
        <p:spPr>
          <a:xfrm>
            <a:off x="7419856" y="5605939"/>
            <a:ext cx="6476881" cy="22860"/>
          </a:xfrm>
          <a:prstGeom prst="rect">
            <a:avLst/>
          </a:prstGeom>
        </p:spPr>
      </p:pic>
      <p:sp>
        <p:nvSpPr>
          <p:cNvPr id="23" name="Text 16"/>
          <p:cNvSpPr/>
          <p:nvPr/>
        </p:nvSpPr>
        <p:spPr>
          <a:xfrm>
            <a:off x="7419856" y="5777389"/>
            <a:ext cx="5109091" cy="327422"/>
          </a:xfrm>
          <a:prstGeom prst="rect">
            <a:avLst/>
          </a:prstGeom>
          <a:noFill/>
          <a:ln/>
        </p:spPr>
        <p:txBody>
          <a:bodyPr wrap="none" lIns="0" tIns="0" rIns="0" bIns="0" rtlCol="0" anchor="t"/>
          <a:lstStyle/>
          <a:p>
            <a:pPr algn="l" indent="0" marL="0">
              <a:lnSpc>
                <a:spcPts val="2550"/>
              </a:lnSpc>
              <a:buNone/>
            </a:pPr>
            <a:r>
              <a:rPr lang="en-US" sz="2050" dirty="0">
                <a:solidFill>
                  <a:srgbClr val="49495A"/>
                </a:solidFill>
                <a:latin typeface="Libre Baskerville" pitchFamily="34" charset="0"/>
                <a:ea typeface="Libre Baskerville" pitchFamily="34" charset="-122"/>
                <a:cs typeface="Libre Baskerville" pitchFamily="34" charset="-120"/>
              </a:rPr>
              <a:t>Data Consistency Check &amp; Integration</a:t>
            </a:r>
            <a:endParaRPr lang="en-US" sz="2050" dirty="0"/>
          </a:p>
        </p:txBody>
      </p:sp>
      <p:sp>
        <p:nvSpPr>
          <p:cNvPr id="24" name="Text 17"/>
          <p:cNvSpPr/>
          <p:nvPr/>
        </p:nvSpPr>
        <p:spPr>
          <a:xfrm>
            <a:off x="7419856" y="6230541"/>
            <a:ext cx="6476881" cy="1005840"/>
          </a:xfrm>
          <a:prstGeom prst="rect">
            <a:avLst/>
          </a:prstGeom>
          <a:noFill/>
          <a:ln/>
        </p:spPr>
        <p:txBody>
          <a:bodyPr wrap="square" lIns="0" tIns="0" rIns="0" bIns="0" rtlCol="0" anchor="t"/>
          <a:lstStyle/>
          <a:p>
            <a:pPr algn="l" indent="0" marL="0">
              <a:lnSpc>
                <a:spcPts val="2600"/>
              </a:lnSpc>
              <a:buNone/>
            </a:pPr>
            <a:r>
              <a:rPr lang="en-US" sz="1650" dirty="0">
                <a:solidFill>
                  <a:srgbClr val="49495A"/>
                </a:solidFill>
                <a:latin typeface="Open Sans" pitchFamily="34" charset="0"/>
                <a:ea typeface="Open Sans" pitchFamily="34" charset="-122"/>
                <a:cs typeface="Open Sans" pitchFamily="34" charset="-120"/>
              </a:rPr>
              <a:t>Verified and dropped the redundant </a:t>
            </a:r>
            <a:pPr algn="l" indent="0" marL="0">
              <a:lnSpc>
                <a:spcPts val="2600"/>
              </a:lnSpc>
              <a:buNone/>
            </a:pPr>
            <a:r>
              <a:rPr lang="en-US" sz="1650" b="1" dirty="0">
                <a:solidFill>
                  <a:srgbClr val="49495A"/>
                </a:solidFill>
                <a:latin typeface="Open Sans" pitchFamily="34" charset="0"/>
                <a:ea typeface="Open Sans" pitchFamily="34" charset="-122"/>
                <a:cs typeface="Open Sans" pitchFamily="34" charset="-120"/>
              </a:rPr>
              <a:t>promo_code_used</a:t>
            </a:r>
            <a:pPr algn="l" indent="0" marL="0">
              <a:lnSpc>
                <a:spcPts val="2600"/>
              </a:lnSpc>
              <a:buNone/>
            </a:pPr>
            <a:r>
              <a:rPr lang="en-US" sz="1650" dirty="0">
                <a:solidFill>
                  <a:srgbClr val="49495A"/>
                </a:solidFill>
                <a:latin typeface="Open Sans" pitchFamily="34" charset="0"/>
                <a:ea typeface="Open Sans" pitchFamily="34" charset="-122"/>
                <a:cs typeface="Open Sans" pitchFamily="34" charset="-120"/>
              </a:rPr>
              <a:t> column. Subsequently, the cleaned data was loaded into PostgreSQL for SQL-based analysis.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37461" y="737711"/>
            <a:ext cx="2276713" cy="284559"/>
          </a:xfrm>
          <a:prstGeom prst="rect">
            <a:avLst/>
          </a:prstGeom>
          <a:noFill/>
          <a:ln/>
        </p:spPr>
        <p:txBody>
          <a:bodyPr wrap="none" lIns="0" tIns="0" rIns="0" bIns="0" rtlCol="0" anchor="t"/>
          <a:lstStyle/>
          <a:p>
            <a:pPr algn="l" indent="0" marL="0">
              <a:lnSpc>
                <a:spcPts val="2200"/>
              </a:lnSpc>
              <a:buNone/>
            </a:pPr>
            <a:r>
              <a:rPr lang="en-US" sz="1750" dirty="0">
                <a:solidFill>
                  <a:srgbClr val="403CCF"/>
                </a:solidFill>
                <a:latin typeface="Libre Baskerville" pitchFamily="34" charset="0"/>
                <a:ea typeface="Libre Baskerville" pitchFamily="34" charset="-122"/>
                <a:cs typeface="Libre Baskerville" pitchFamily="34" charset="-120"/>
              </a:rPr>
              <a:t>Chapter 3</a:t>
            </a:r>
            <a:endParaRPr lang="en-US" sz="1750" dirty="0"/>
          </a:p>
        </p:txBody>
      </p:sp>
      <p:sp>
        <p:nvSpPr>
          <p:cNvPr id="3" name="Text 1"/>
          <p:cNvSpPr/>
          <p:nvPr/>
        </p:nvSpPr>
        <p:spPr>
          <a:xfrm>
            <a:off x="637461" y="1095018"/>
            <a:ext cx="10637996" cy="455414"/>
          </a:xfrm>
          <a:prstGeom prst="rect">
            <a:avLst/>
          </a:prstGeom>
          <a:noFill/>
          <a:ln/>
        </p:spPr>
        <p:txBody>
          <a:bodyPr wrap="none" lIns="0" tIns="0" rIns="0" bIns="0" rtlCol="0" anchor="t"/>
          <a:lstStyle/>
          <a:p>
            <a:pPr algn="l" indent="0" marL="0">
              <a:lnSpc>
                <a:spcPts val="3550"/>
              </a:lnSpc>
              <a:buNone/>
            </a:pPr>
            <a:r>
              <a:rPr lang="en-US" sz="2850" dirty="0">
                <a:solidFill>
                  <a:srgbClr val="403CCF"/>
                </a:solidFill>
                <a:latin typeface="Libre Baskerville" pitchFamily="34" charset="0"/>
                <a:ea typeface="Libre Baskerville" pitchFamily="34" charset="-122"/>
                <a:cs typeface="Libre Baskerville" pitchFamily="34" charset="-120"/>
              </a:rPr>
              <a:t>Data Analysis with SQL: Unlocking Business Transactions</a:t>
            </a:r>
            <a:endParaRPr lang="en-US" sz="2850" dirty="0"/>
          </a:p>
        </p:txBody>
      </p:sp>
      <p:sp>
        <p:nvSpPr>
          <p:cNvPr id="4" name="Text 2"/>
          <p:cNvSpPr/>
          <p:nvPr/>
        </p:nvSpPr>
        <p:spPr>
          <a:xfrm>
            <a:off x="637461" y="1823561"/>
            <a:ext cx="13355479" cy="291465"/>
          </a:xfrm>
          <a:prstGeom prst="rect">
            <a:avLst/>
          </a:prstGeom>
          <a:noFill/>
          <a:ln/>
        </p:spPr>
        <p:txBody>
          <a:bodyPr wrap="none" lIns="0" tIns="0" rIns="0" bIns="0" rtlCol="0" anchor="t"/>
          <a:lstStyle/>
          <a:p>
            <a:pPr algn="l" indent="0" marL="0">
              <a:lnSpc>
                <a:spcPts val="2250"/>
              </a:lnSpc>
              <a:buNone/>
            </a:pPr>
            <a:r>
              <a:rPr lang="en-US" sz="1400" dirty="0">
                <a:solidFill>
                  <a:srgbClr val="49495A"/>
                </a:solidFill>
                <a:latin typeface="Open Sans" pitchFamily="34" charset="0"/>
                <a:ea typeface="Open Sans" pitchFamily="34" charset="-122"/>
                <a:cs typeface="Open Sans" pitchFamily="34" charset="-120"/>
              </a:rPr>
              <a:t>Structured SQL queries in PostgreSQL provided targeted answers to critical business questions, revealing key transactional insights.</a:t>
            </a:r>
            <a:endParaRPr lang="en-US" sz="1400" dirty="0"/>
          </a:p>
        </p:txBody>
      </p:sp>
      <p:sp>
        <p:nvSpPr>
          <p:cNvPr id="5" name="Shape 3"/>
          <p:cNvSpPr/>
          <p:nvPr/>
        </p:nvSpPr>
        <p:spPr>
          <a:xfrm>
            <a:off x="637461" y="2524839"/>
            <a:ext cx="853678" cy="342186"/>
          </a:xfrm>
          <a:prstGeom prst="roundRect">
            <a:avLst>
              <a:gd name="adj" fmla="val 6388"/>
            </a:avLst>
          </a:prstGeom>
          <a:solidFill>
            <a:srgbClr val="D7D6F5"/>
          </a:solidFill>
          <a:ln/>
        </p:spPr>
      </p:sp>
      <p:sp>
        <p:nvSpPr>
          <p:cNvPr id="6" name="Text 4"/>
          <p:cNvSpPr/>
          <p:nvPr/>
        </p:nvSpPr>
        <p:spPr>
          <a:xfrm>
            <a:off x="746641" y="2579370"/>
            <a:ext cx="635318" cy="233124"/>
          </a:xfrm>
          <a:prstGeom prst="rect">
            <a:avLst/>
          </a:prstGeom>
          <a:noFill/>
          <a:ln/>
        </p:spPr>
        <p:txBody>
          <a:bodyPr wrap="none" lIns="0" tIns="0" rIns="0" bIns="0" rtlCol="0" anchor="t"/>
          <a:lstStyle/>
          <a:p>
            <a:pPr algn="l" indent="0" marL="0">
              <a:lnSpc>
                <a:spcPts val="1800"/>
              </a:lnSpc>
              <a:buNone/>
            </a:pPr>
            <a:r>
              <a:rPr lang="en-US" sz="1100" dirty="0">
                <a:solidFill>
                  <a:srgbClr val="49495A"/>
                </a:solidFill>
                <a:latin typeface="Open Sans" pitchFamily="34" charset="0"/>
                <a:ea typeface="Open Sans" pitchFamily="34" charset="-122"/>
                <a:cs typeface="Open Sans" pitchFamily="34" charset="-120"/>
              </a:rPr>
              <a:t>REVENUE</a:t>
            </a:r>
            <a:endParaRPr lang="en-US" sz="1100" dirty="0"/>
          </a:p>
        </p:txBody>
      </p:sp>
      <p:sp>
        <p:nvSpPr>
          <p:cNvPr id="7" name="Text 5"/>
          <p:cNvSpPr/>
          <p:nvPr/>
        </p:nvSpPr>
        <p:spPr>
          <a:xfrm>
            <a:off x="637461" y="2939772"/>
            <a:ext cx="2300407" cy="284559"/>
          </a:xfrm>
          <a:prstGeom prst="rect">
            <a:avLst/>
          </a:prstGeom>
          <a:noFill/>
          <a:ln/>
        </p:spPr>
        <p:txBody>
          <a:bodyPr wrap="none" lIns="0" tIns="0" rIns="0" bIns="0" rtlCol="0" anchor="t"/>
          <a:lstStyle/>
          <a:p>
            <a:pPr algn="l" indent="0" marL="0">
              <a:lnSpc>
                <a:spcPts val="2200"/>
              </a:lnSpc>
              <a:buNone/>
            </a:pPr>
            <a:r>
              <a:rPr lang="en-US" sz="1750" dirty="0">
                <a:solidFill>
                  <a:srgbClr val="403CCF"/>
                </a:solidFill>
                <a:latin typeface="Libre Baskerville" pitchFamily="34" charset="0"/>
                <a:ea typeface="Libre Baskerville" pitchFamily="34" charset="-122"/>
                <a:cs typeface="Libre Baskerville" pitchFamily="34" charset="-120"/>
              </a:rPr>
              <a:t>Revenue by Gender</a:t>
            </a:r>
            <a:endParaRPr lang="en-US" sz="1750" dirty="0"/>
          </a:p>
        </p:txBody>
      </p:sp>
      <p:sp>
        <p:nvSpPr>
          <p:cNvPr id="8" name="Text 6"/>
          <p:cNvSpPr/>
          <p:nvPr/>
        </p:nvSpPr>
        <p:spPr>
          <a:xfrm>
            <a:off x="637461" y="3406378"/>
            <a:ext cx="6455569" cy="582930"/>
          </a:xfrm>
          <a:prstGeom prst="rect">
            <a:avLst/>
          </a:prstGeom>
          <a:noFill/>
          <a:ln/>
        </p:spPr>
        <p:txBody>
          <a:bodyPr wrap="square" lIns="0" tIns="0" rIns="0" bIns="0" rtlCol="0" anchor="t"/>
          <a:lstStyle/>
          <a:p>
            <a:pPr algn="l" indent="0" marL="0">
              <a:lnSpc>
                <a:spcPts val="2250"/>
              </a:lnSpc>
              <a:buNone/>
            </a:pPr>
            <a:r>
              <a:rPr lang="en-US" sz="1400" dirty="0">
                <a:solidFill>
                  <a:srgbClr val="49495A"/>
                </a:solidFill>
                <a:latin typeface="Open Sans" pitchFamily="34" charset="0"/>
                <a:ea typeface="Open Sans" pitchFamily="34" charset="-122"/>
                <a:cs typeface="Open Sans" pitchFamily="34" charset="-120"/>
              </a:rPr>
              <a:t>Female customers generated $75,191, while male customers contributed significantly more with $157,890 in total revenue.</a:t>
            </a:r>
            <a:endParaRPr lang="en-US" sz="1400" dirty="0"/>
          </a:p>
        </p:txBody>
      </p:sp>
      <p:sp>
        <p:nvSpPr>
          <p:cNvPr id="9" name="Shape 7"/>
          <p:cNvSpPr/>
          <p:nvPr/>
        </p:nvSpPr>
        <p:spPr>
          <a:xfrm>
            <a:off x="637461" y="4194215"/>
            <a:ext cx="1260396" cy="342186"/>
          </a:xfrm>
          <a:prstGeom prst="roundRect">
            <a:avLst>
              <a:gd name="adj" fmla="val 6388"/>
            </a:avLst>
          </a:prstGeom>
          <a:solidFill>
            <a:srgbClr val="D7D6F5"/>
          </a:solidFill>
          <a:ln/>
        </p:spPr>
      </p:sp>
      <p:sp>
        <p:nvSpPr>
          <p:cNvPr id="10" name="Text 8"/>
          <p:cNvSpPr/>
          <p:nvPr/>
        </p:nvSpPr>
        <p:spPr>
          <a:xfrm>
            <a:off x="746641" y="4248745"/>
            <a:ext cx="1042035" cy="233124"/>
          </a:xfrm>
          <a:prstGeom prst="rect">
            <a:avLst/>
          </a:prstGeom>
          <a:noFill/>
          <a:ln/>
        </p:spPr>
        <p:txBody>
          <a:bodyPr wrap="none" lIns="0" tIns="0" rIns="0" bIns="0" rtlCol="0" anchor="t"/>
          <a:lstStyle/>
          <a:p>
            <a:pPr algn="l" indent="0" marL="0">
              <a:lnSpc>
                <a:spcPts val="1800"/>
              </a:lnSpc>
              <a:buNone/>
            </a:pPr>
            <a:r>
              <a:rPr lang="en-US" sz="1100" dirty="0">
                <a:solidFill>
                  <a:srgbClr val="49495A"/>
                </a:solidFill>
                <a:latin typeface="Open Sans" pitchFamily="34" charset="0"/>
                <a:ea typeface="Open Sans" pitchFamily="34" charset="-122"/>
                <a:cs typeface="Open Sans" pitchFamily="34" charset="-120"/>
              </a:rPr>
              <a:t>PERFORMANCE</a:t>
            </a:r>
            <a:endParaRPr lang="en-US" sz="1100" dirty="0"/>
          </a:p>
        </p:txBody>
      </p:sp>
      <p:sp>
        <p:nvSpPr>
          <p:cNvPr id="11" name="Text 9"/>
          <p:cNvSpPr/>
          <p:nvPr/>
        </p:nvSpPr>
        <p:spPr>
          <a:xfrm>
            <a:off x="637461" y="4609148"/>
            <a:ext cx="3229808" cy="284559"/>
          </a:xfrm>
          <a:prstGeom prst="rect">
            <a:avLst/>
          </a:prstGeom>
          <a:noFill/>
          <a:ln/>
        </p:spPr>
        <p:txBody>
          <a:bodyPr wrap="none" lIns="0" tIns="0" rIns="0" bIns="0" rtlCol="0" anchor="t"/>
          <a:lstStyle/>
          <a:p>
            <a:pPr algn="l" indent="0" marL="0">
              <a:lnSpc>
                <a:spcPts val="2200"/>
              </a:lnSpc>
              <a:buNone/>
            </a:pPr>
            <a:r>
              <a:rPr lang="en-US" sz="1750" dirty="0">
                <a:solidFill>
                  <a:srgbClr val="403CCF"/>
                </a:solidFill>
                <a:latin typeface="Libre Baskerville" pitchFamily="34" charset="0"/>
                <a:ea typeface="Libre Baskerville" pitchFamily="34" charset="-122"/>
                <a:cs typeface="Libre Baskerville" pitchFamily="34" charset="-120"/>
              </a:rPr>
              <a:t>Shipping Type Comparison</a:t>
            </a:r>
            <a:endParaRPr lang="en-US" sz="1750" dirty="0"/>
          </a:p>
        </p:txBody>
      </p:sp>
      <p:sp>
        <p:nvSpPr>
          <p:cNvPr id="12" name="Text 10"/>
          <p:cNvSpPr/>
          <p:nvPr/>
        </p:nvSpPr>
        <p:spPr>
          <a:xfrm>
            <a:off x="637461" y="5075753"/>
            <a:ext cx="6455569" cy="582930"/>
          </a:xfrm>
          <a:prstGeom prst="rect">
            <a:avLst/>
          </a:prstGeom>
          <a:noFill/>
          <a:ln/>
        </p:spPr>
        <p:txBody>
          <a:bodyPr wrap="square" lIns="0" tIns="0" rIns="0" bIns="0" rtlCol="0" anchor="t"/>
          <a:lstStyle/>
          <a:p>
            <a:pPr algn="l" indent="0" marL="0">
              <a:lnSpc>
                <a:spcPts val="2250"/>
              </a:lnSpc>
              <a:buNone/>
            </a:pPr>
            <a:r>
              <a:rPr lang="en-US" sz="1400" dirty="0">
                <a:solidFill>
                  <a:srgbClr val="49495A"/>
                </a:solidFill>
                <a:latin typeface="Open Sans" pitchFamily="34" charset="0"/>
                <a:ea typeface="Open Sans" pitchFamily="34" charset="-122"/>
                <a:cs typeface="Open Sans" pitchFamily="34" charset="-120"/>
              </a:rPr>
              <a:t>Express shipping correlates with a higher average purchase amount of $60.48, compared to Standard shipping at $58.46.</a:t>
            </a:r>
            <a:endParaRPr lang="en-US" sz="1400" dirty="0"/>
          </a:p>
        </p:txBody>
      </p:sp>
      <p:sp>
        <p:nvSpPr>
          <p:cNvPr id="13" name="Shape 11"/>
          <p:cNvSpPr/>
          <p:nvPr/>
        </p:nvSpPr>
        <p:spPr>
          <a:xfrm>
            <a:off x="637461" y="5863590"/>
            <a:ext cx="1231940" cy="342186"/>
          </a:xfrm>
          <a:prstGeom prst="roundRect">
            <a:avLst>
              <a:gd name="adj" fmla="val 6388"/>
            </a:avLst>
          </a:prstGeom>
          <a:solidFill>
            <a:srgbClr val="D7D6F5"/>
          </a:solidFill>
          <a:ln/>
        </p:spPr>
      </p:sp>
      <p:sp>
        <p:nvSpPr>
          <p:cNvPr id="14" name="Text 12"/>
          <p:cNvSpPr/>
          <p:nvPr/>
        </p:nvSpPr>
        <p:spPr>
          <a:xfrm>
            <a:off x="746641" y="5918121"/>
            <a:ext cx="1013579" cy="233124"/>
          </a:xfrm>
          <a:prstGeom prst="rect">
            <a:avLst/>
          </a:prstGeom>
          <a:noFill/>
          <a:ln/>
        </p:spPr>
        <p:txBody>
          <a:bodyPr wrap="none" lIns="0" tIns="0" rIns="0" bIns="0" rtlCol="0" anchor="t"/>
          <a:lstStyle/>
          <a:p>
            <a:pPr algn="l" indent="0" marL="0">
              <a:lnSpc>
                <a:spcPts val="1800"/>
              </a:lnSpc>
              <a:buNone/>
            </a:pPr>
            <a:r>
              <a:rPr lang="en-US" sz="1100" dirty="0">
                <a:solidFill>
                  <a:srgbClr val="49495A"/>
                </a:solidFill>
                <a:latin typeface="Open Sans" pitchFamily="34" charset="0"/>
                <a:ea typeface="Open Sans" pitchFamily="34" charset="-122"/>
                <a:cs typeface="Open Sans" pitchFamily="34" charset="-120"/>
              </a:rPr>
              <a:t>SUBSCRIPTION</a:t>
            </a:r>
            <a:endParaRPr lang="en-US" sz="1100" dirty="0"/>
          </a:p>
        </p:txBody>
      </p:sp>
      <p:sp>
        <p:nvSpPr>
          <p:cNvPr id="15" name="Text 13"/>
          <p:cNvSpPr/>
          <p:nvPr/>
        </p:nvSpPr>
        <p:spPr>
          <a:xfrm>
            <a:off x="637461" y="6278523"/>
            <a:ext cx="3733800" cy="284559"/>
          </a:xfrm>
          <a:prstGeom prst="rect">
            <a:avLst/>
          </a:prstGeom>
          <a:noFill/>
          <a:ln/>
        </p:spPr>
        <p:txBody>
          <a:bodyPr wrap="none" lIns="0" tIns="0" rIns="0" bIns="0" rtlCol="0" anchor="t"/>
          <a:lstStyle/>
          <a:p>
            <a:pPr algn="l" indent="0" marL="0">
              <a:lnSpc>
                <a:spcPts val="2200"/>
              </a:lnSpc>
              <a:buNone/>
            </a:pPr>
            <a:r>
              <a:rPr lang="en-US" sz="1750" dirty="0">
                <a:solidFill>
                  <a:srgbClr val="403CCF"/>
                </a:solidFill>
                <a:latin typeface="Libre Baskerville" pitchFamily="34" charset="0"/>
                <a:ea typeface="Libre Baskerville" pitchFamily="34" charset="-122"/>
                <a:cs typeface="Libre Baskerville" pitchFamily="34" charset="-120"/>
              </a:rPr>
              <a:t>Subscribers vs. Non-Subscribers</a:t>
            </a:r>
            <a:endParaRPr lang="en-US" sz="1750" dirty="0"/>
          </a:p>
        </p:txBody>
      </p:sp>
      <p:sp>
        <p:nvSpPr>
          <p:cNvPr id="16" name="Text 14"/>
          <p:cNvSpPr/>
          <p:nvPr/>
        </p:nvSpPr>
        <p:spPr>
          <a:xfrm>
            <a:off x="637461" y="6745129"/>
            <a:ext cx="6455569" cy="582930"/>
          </a:xfrm>
          <a:prstGeom prst="rect">
            <a:avLst/>
          </a:prstGeom>
          <a:noFill/>
          <a:ln/>
        </p:spPr>
        <p:txBody>
          <a:bodyPr wrap="square" lIns="0" tIns="0" rIns="0" bIns="0" rtlCol="0" anchor="t"/>
          <a:lstStyle/>
          <a:p>
            <a:pPr algn="l" indent="0" marL="0">
              <a:lnSpc>
                <a:spcPts val="2250"/>
              </a:lnSpc>
              <a:buNone/>
            </a:pPr>
            <a:r>
              <a:rPr lang="en-US" sz="1400" dirty="0">
                <a:solidFill>
                  <a:srgbClr val="49495A"/>
                </a:solidFill>
                <a:latin typeface="Open Sans" pitchFamily="34" charset="0"/>
                <a:ea typeface="Open Sans" pitchFamily="34" charset="-122"/>
                <a:cs typeface="Open Sans" pitchFamily="34" charset="-120"/>
              </a:rPr>
              <a:t>Non-subscribers contribute higher total revenue ($170,436) despite a similar average spend per customer compared to subscribers ($62,645).</a:t>
            </a:r>
            <a:endParaRPr lang="en-US" sz="1400" dirty="0"/>
          </a:p>
        </p:txBody>
      </p:sp>
      <p:sp>
        <p:nvSpPr>
          <p:cNvPr id="17" name="Shape 15"/>
          <p:cNvSpPr/>
          <p:nvPr/>
        </p:nvSpPr>
        <p:spPr>
          <a:xfrm>
            <a:off x="7544991" y="2524839"/>
            <a:ext cx="1071205" cy="342186"/>
          </a:xfrm>
          <a:prstGeom prst="roundRect">
            <a:avLst>
              <a:gd name="adj" fmla="val 6388"/>
            </a:avLst>
          </a:prstGeom>
          <a:solidFill>
            <a:srgbClr val="D7D6F5"/>
          </a:solidFill>
          <a:ln/>
        </p:spPr>
      </p:sp>
      <p:sp>
        <p:nvSpPr>
          <p:cNvPr id="18" name="Text 16"/>
          <p:cNvSpPr/>
          <p:nvPr/>
        </p:nvSpPr>
        <p:spPr>
          <a:xfrm>
            <a:off x="7654171" y="2579370"/>
            <a:ext cx="852845" cy="233124"/>
          </a:xfrm>
          <a:prstGeom prst="rect">
            <a:avLst/>
          </a:prstGeom>
          <a:noFill/>
          <a:ln/>
        </p:spPr>
        <p:txBody>
          <a:bodyPr wrap="none" lIns="0" tIns="0" rIns="0" bIns="0" rtlCol="0" anchor="t"/>
          <a:lstStyle/>
          <a:p>
            <a:pPr algn="l" indent="0" marL="0">
              <a:lnSpc>
                <a:spcPts val="1800"/>
              </a:lnSpc>
              <a:buNone/>
            </a:pPr>
            <a:r>
              <a:rPr lang="en-US" sz="1100" dirty="0">
                <a:solidFill>
                  <a:srgbClr val="49495A"/>
                </a:solidFill>
                <a:latin typeface="Open Sans" pitchFamily="34" charset="0"/>
                <a:ea typeface="Open Sans" pitchFamily="34" charset="-122"/>
                <a:cs typeface="Open Sans" pitchFamily="34" charset="-120"/>
              </a:rPr>
              <a:t>CUSTOMERS</a:t>
            </a:r>
            <a:endParaRPr lang="en-US" sz="1100" dirty="0"/>
          </a:p>
        </p:txBody>
      </p:sp>
      <p:sp>
        <p:nvSpPr>
          <p:cNvPr id="19" name="Text 17"/>
          <p:cNvSpPr/>
          <p:nvPr/>
        </p:nvSpPr>
        <p:spPr>
          <a:xfrm>
            <a:off x="7544991" y="2939772"/>
            <a:ext cx="3607237" cy="284559"/>
          </a:xfrm>
          <a:prstGeom prst="rect">
            <a:avLst/>
          </a:prstGeom>
          <a:noFill/>
          <a:ln/>
        </p:spPr>
        <p:txBody>
          <a:bodyPr wrap="none" lIns="0" tIns="0" rIns="0" bIns="0" rtlCol="0" anchor="t"/>
          <a:lstStyle/>
          <a:p>
            <a:pPr algn="l" indent="0" marL="0">
              <a:lnSpc>
                <a:spcPts val="2200"/>
              </a:lnSpc>
              <a:buNone/>
            </a:pPr>
            <a:r>
              <a:rPr lang="en-US" sz="1750" dirty="0">
                <a:solidFill>
                  <a:srgbClr val="403CCF"/>
                </a:solidFill>
                <a:latin typeface="Libre Baskerville" pitchFamily="34" charset="0"/>
                <a:ea typeface="Libre Baskerville" pitchFamily="34" charset="-122"/>
                <a:cs typeface="Libre Baskerville" pitchFamily="34" charset="-120"/>
              </a:rPr>
              <a:t>High-Spending Discount Users</a:t>
            </a:r>
            <a:endParaRPr lang="en-US" sz="1750" dirty="0"/>
          </a:p>
        </p:txBody>
      </p:sp>
      <p:sp>
        <p:nvSpPr>
          <p:cNvPr id="20" name="Text 18"/>
          <p:cNvSpPr/>
          <p:nvPr/>
        </p:nvSpPr>
        <p:spPr>
          <a:xfrm>
            <a:off x="7544991" y="3406378"/>
            <a:ext cx="6455569" cy="582930"/>
          </a:xfrm>
          <a:prstGeom prst="rect">
            <a:avLst/>
          </a:prstGeom>
          <a:noFill/>
          <a:ln/>
        </p:spPr>
        <p:txBody>
          <a:bodyPr wrap="square" lIns="0" tIns="0" rIns="0" bIns="0" rtlCol="0" anchor="t"/>
          <a:lstStyle/>
          <a:p>
            <a:pPr algn="l" indent="0" marL="0">
              <a:lnSpc>
                <a:spcPts val="2250"/>
              </a:lnSpc>
              <a:buNone/>
            </a:pPr>
            <a:r>
              <a:rPr lang="en-US" sz="1400" dirty="0">
                <a:solidFill>
                  <a:srgbClr val="49495A"/>
                </a:solidFill>
                <a:latin typeface="Open Sans" pitchFamily="34" charset="0"/>
                <a:ea typeface="Open Sans" pitchFamily="34" charset="-122"/>
                <a:cs typeface="Open Sans" pitchFamily="34" charset="-120"/>
              </a:rPr>
              <a:t>839 customers used discounts yet maintained an above-average purchase amount, indicating effective discount targeting for some segments.</a:t>
            </a:r>
            <a:endParaRPr lang="en-US" sz="1400" dirty="0"/>
          </a:p>
        </p:txBody>
      </p:sp>
      <p:sp>
        <p:nvSpPr>
          <p:cNvPr id="21" name="Shape 19"/>
          <p:cNvSpPr/>
          <p:nvPr/>
        </p:nvSpPr>
        <p:spPr>
          <a:xfrm>
            <a:off x="7544991" y="4194215"/>
            <a:ext cx="972741" cy="342186"/>
          </a:xfrm>
          <a:prstGeom prst="roundRect">
            <a:avLst>
              <a:gd name="adj" fmla="val 6388"/>
            </a:avLst>
          </a:prstGeom>
          <a:solidFill>
            <a:srgbClr val="D7D6F5"/>
          </a:solidFill>
          <a:ln/>
        </p:spPr>
      </p:sp>
      <p:sp>
        <p:nvSpPr>
          <p:cNvPr id="22" name="Text 20"/>
          <p:cNvSpPr/>
          <p:nvPr/>
        </p:nvSpPr>
        <p:spPr>
          <a:xfrm>
            <a:off x="7654171" y="4248745"/>
            <a:ext cx="754380" cy="233124"/>
          </a:xfrm>
          <a:prstGeom prst="rect">
            <a:avLst/>
          </a:prstGeom>
          <a:noFill/>
          <a:ln/>
        </p:spPr>
        <p:txBody>
          <a:bodyPr wrap="none" lIns="0" tIns="0" rIns="0" bIns="0" rtlCol="0" anchor="t"/>
          <a:lstStyle/>
          <a:p>
            <a:pPr algn="l" indent="0" marL="0">
              <a:lnSpc>
                <a:spcPts val="1800"/>
              </a:lnSpc>
              <a:buNone/>
            </a:pPr>
            <a:r>
              <a:rPr lang="en-US" sz="1100" dirty="0">
                <a:solidFill>
                  <a:srgbClr val="49495A"/>
                </a:solidFill>
                <a:latin typeface="Open Sans" pitchFamily="34" charset="0"/>
                <a:ea typeface="Open Sans" pitchFamily="34" charset="-122"/>
                <a:cs typeface="Open Sans" pitchFamily="34" charset="-120"/>
              </a:rPr>
              <a:t>PRODUCTS</a:t>
            </a:r>
            <a:endParaRPr lang="en-US" sz="1100" dirty="0"/>
          </a:p>
        </p:txBody>
      </p:sp>
      <p:sp>
        <p:nvSpPr>
          <p:cNvPr id="23" name="Text 21"/>
          <p:cNvSpPr/>
          <p:nvPr/>
        </p:nvSpPr>
        <p:spPr>
          <a:xfrm>
            <a:off x="7544991" y="4609148"/>
            <a:ext cx="2924889" cy="284559"/>
          </a:xfrm>
          <a:prstGeom prst="rect">
            <a:avLst/>
          </a:prstGeom>
          <a:noFill/>
          <a:ln/>
        </p:spPr>
        <p:txBody>
          <a:bodyPr wrap="none" lIns="0" tIns="0" rIns="0" bIns="0" rtlCol="0" anchor="t"/>
          <a:lstStyle/>
          <a:p>
            <a:pPr algn="l" indent="0" marL="0">
              <a:lnSpc>
                <a:spcPts val="2200"/>
              </a:lnSpc>
              <a:buNone/>
            </a:pPr>
            <a:r>
              <a:rPr lang="en-US" sz="1750" dirty="0">
                <a:solidFill>
                  <a:srgbClr val="403CCF"/>
                </a:solidFill>
                <a:latin typeface="Libre Baskerville" pitchFamily="34" charset="0"/>
                <a:ea typeface="Libre Baskerville" pitchFamily="34" charset="-122"/>
                <a:cs typeface="Libre Baskerville" pitchFamily="34" charset="-120"/>
              </a:rPr>
              <a:t>Top 5 Products by Rating</a:t>
            </a:r>
            <a:endParaRPr lang="en-US" sz="1750" dirty="0"/>
          </a:p>
        </p:txBody>
      </p:sp>
      <p:sp>
        <p:nvSpPr>
          <p:cNvPr id="24" name="Text 22"/>
          <p:cNvSpPr/>
          <p:nvPr/>
        </p:nvSpPr>
        <p:spPr>
          <a:xfrm>
            <a:off x="7544991" y="5075753"/>
            <a:ext cx="6455569" cy="582930"/>
          </a:xfrm>
          <a:prstGeom prst="rect">
            <a:avLst/>
          </a:prstGeom>
          <a:noFill/>
          <a:ln/>
        </p:spPr>
        <p:txBody>
          <a:bodyPr wrap="square" lIns="0" tIns="0" rIns="0" bIns="0" rtlCol="0" anchor="t"/>
          <a:lstStyle/>
          <a:p>
            <a:pPr algn="l" indent="0" marL="0">
              <a:lnSpc>
                <a:spcPts val="2250"/>
              </a:lnSpc>
              <a:buNone/>
            </a:pPr>
            <a:r>
              <a:rPr lang="en-US" sz="1400" dirty="0">
                <a:solidFill>
                  <a:srgbClr val="49495A"/>
                </a:solidFill>
                <a:latin typeface="Open Sans" pitchFamily="34" charset="0"/>
                <a:ea typeface="Open Sans" pitchFamily="34" charset="-122"/>
                <a:cs typeface="Open Sans" pitchFamily="34" charset="-120"/>
              </a:rPr>
              <a:t>Gloves lead with an average rating of 3.86, followed by Sandals (3.84), Boots (3.82), Hat (3.80), and Skirt (3.78).</a:t>
            </a:r>
            <a:endParaRPr lang="en-US" sz="1400" dirty="0"/>
          </a:p>
        </p:txBody>
      </p:sp>
      <p:sp>
        <p:nvSpPr>
          <p:cNvPr id="25" name="Shape 23"/>
          <p:cNvSpPr/>
          <p:nvPr/>
        </p:nvSpPr>
        <p:spPr>
          <a:xfrm>
            <a:off x="7544991" y="5863590"/>
            <a:ext cx="1025366" cy="342186"/>
          </a:xfrm>
          <a:prstGeom prst="roundRect">
            <a:avLst>
              <a:gd name="adj" fmla="val 6388"/>
            </a:avLst>
          </a:prstGeom>
          <a:solidFill>
            <a:srgbClr val="D7D6F5"/>
          </a:solidFill>
          <a:ln/>
        </p:spPr>
      </p:sp>
      <p:sp>
        <p:nvSpPr>
          <p:cNvPr id="26" name="Text 24"/>
          <p:cNvSpPr/>
          <p:nvPr/>
        </p:nvSpPr>
        <p:spPr>
          <a:xfrm>
            <a:off x="7654171" y="5918121"/>
            <a:ext cx="807006" cy="233124"/>
          </a:xfrm>
          <a:prstGeom prst="rect">
            <a:avLst/>
          </a:prstGeom>
          <a:noFill/>
          <a:ln/>
        </p:spPr>
        <p:txBody>
          <a:bodyPr wrap="none" lIns="0" tIns="0" rIns="0" bIns="0" rtlCol="0" anchor="t"/>
          <a:lstStyle/>
          <a:p>
            <a:pPr algn="l" indent="0" marL="0">
              <a:lnSpc>
                <a:spcPts val="1800"/>
              </a:lnSpc>
              <a:buNone/>
            </a:pPr>
            <a:r>
              <a:rPr lang="en-US" sz="1100" dirty="0">
                <a:solidFill>
                  <a:srgbClr val="49495A"/>
                </a:solidFill>
                <a:latin typeface="Open Sans" pitchFamily="34" charset="0"/>
                <a:ea typeface="Open Sans" pitchFamily="34" charset="-122"/>
                <a:cs typeface="Open Sans" pitchFamily="34" charset="-120"/>
              </a:rPr>
              <a:t>DISCOUNTS</a:t>
            </a:r>
            <a:endParaRPr lang="en-US" sz="1100" dirty="0"/>
          </a:p>
        </p:txBody>
      </p:sp>
      <p:sp>
        <p:nvSpPr>
          <p:cNvPr id="27" name="Text 25"/>
          <p:cNvSpPr/>
          <p:nvPr/>
        </p:nvSpPr>
        <p:spPr>
          <a:xfrm>
            <a:off x="7544991" y="6278523"/>
            <a:ext cx="3544491" cy="284559"/>
          </a:xfrm>
          <a:prstGeom prst="rect">
            <a:avLst/>
          </a:prstGeom>
          <a:noFill/>
          <a:ln/>
        </p:spPr>
        <p:txBody>
          <a:bodyPr wrap="none" lIns="0" tIns="0" rIns="0" bIns="0" rtlCol="0" anchor="t"/>
          <a:lstStyle/>
          <a:p>
            <a:pPr algn="l" indent="0" marL="0">
              <a:lnSpc>
                <a:spcPts val="2200"/>
              </a:lnSpc>
              <a:buNone/>
            </a:pPr>
            <a:r>
              <a:rPr lang="en-US" sz="1750" dirty="0">
                <a:solidFill>
                  <a:srgbClr val="403CCF"/>
                </a:solidFill>
                <a:latin typeface="Libre Baskerville" pitchFamily="34" charset="0"/>
                <a:ea typeface="Libre Baskerville" pitchFamily="34" charset="-122"/>
                <a:cs typeface="Libre Baskerville" pitchFamily="34" charset="-120"/>
              </a:rPr>
              <a:t>Discount-Dependent Products</a:t>
            </a:r>
            <a:endParaRPr lang="en-US" sz="1750" dirty="0"/>
          </a:p>
        </p:txBody>
      </p:sp>
      <p:sp>
        <p:nvSpPr>
          <p:cNvPr id="28" name="Text 26"/>
          <p:cNvSpPr/>
          <p:nvPr/>
        </p:nvSpPr>
        <p:spPr>
          <a:xfrm>
            <a:off x="7544991" y="6745129"/>
            <a:ext cx="6455569" cy="582930"/>
          </a:xfrm>
          <a:prstGeom prst="rect">
            <a:avLst/>
          </a:prstGeom>
          <a:noFill/>
          <a:ln/>
        </p:spPr>
        <p:txBody>
          <a:bodyPr wrap="square" lIns="0" tIns="0" rIns="0" bIns="0" rtlCol="0" anchor="t"/>
          <a:lstStyle/>
          <a:p>
            <a:pPr algn="l" indent="0" marL="0">
              <a:lnSpc>
                <a:spcPts val="2250"/>
              </a:lnSpc>
              <a:buNone/>
            </a:pPr>
            <a:r>
              <a:rPr lang="en-US" sz="1400" dirty="0">
                <a:solidFill>
                  <a:srgbClr val="49495A"/>
                </a:solidFill>
                <a:latin typeface="Open Sans" pitchFamily="34" charset="0"/>
                <a:ea typeface="Open Sans" pitchFamily="34" charset="-122"/>
                <a:cs typeface="Open Sans" pitchFamily="34" charset="-120"/>
              </a:rPr>
              <a:t>Hats and Sneakers have the highest discount rates (50% and 49.66% respectively), suggesting strong price sensitivity for these items.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19257" y="565190"/>
            <a:ext cx="8537377" cy="513755"/>
          </a:xfrm>
          <a:prstGeom prst="rect">
            <a:avLst/>
          </a:prstGeom>
          <a:noFill/>
          <a:ln/>
        </p:spPr>
        <p:txBody>
          <a:bodyPr wrap="none" lIns="0" tIns="0" rIns="0" bIns="0" rtlCol="0" anchor="t"/>
          <a:lstStyle/>
          <a:p>
            <a:pPr algn="l" indent="0" marL="0">
              <a:lnSpc>
                <a:spcPts val="4000"/>
              </a:lnSpc>
              <a:buNone/>
            </a:pPr>
            <a:r>
              <a:rPr lang="en-US" sz="3200" dirty="0">
                <a:solidFill>
                  <a:srgbClr val="403CCF"/>
                </a:solidFill>
                <a:latin typeface="Libre Baskerville" pitchFamily="34" charset="0"/>
                <a:ea typeface="Libre Baskerville" pitchFamily="34" charset="-122"/>
                <a:cs typeface="Libre Baskerville" pitchFamily="34" charset="-120"/>
              </a:rPr>
              <a:t>Top Products &amp; Customer Segmentation</a:t>
            </a:r>
            <a:endParaRPr lang="en-US" sz="3200" dirty="0"/>
          </a:p>
        </p:txBody>
      </p:sp>
      <p:sp>
        <p:nvSpPr>
          <p:cNvPr id="3" name="Shape 1"/>
          <p:cNvSpPr/>
          <p:nvPr/>
        </p:nvSpPr>
        <p:spPr>
          <a:xfrm>
            <a:off x="719257" y="1618417"/>
            <a:ext cx="1492448" cy="386120"/>
          </a:xfrm>
          <a:prstGeom prst="roundRect">
            <a:avLst>
              <a:gd name="adj" fmla="val 6388"/>
            </a:avLst>
          </a:prstGeom>
          <a:solidFill>
            <a:srgbClr val="D7D6F5"/>
          </a:solidFill>
          <a:ln/>
        </p:spPr>
      </p:sp>
      <p:sp>
        <p:nvSpPr>
          <p:cNvPr id="4" name="Text 2"/>
          <p:cNvSpPr/>
          <p:nvPr/>
        </p:nvSpPr>
        <p:spPr>
          <a:xfrm>
            <a:off x="842486" y="1679972"/>
            <a:ext cx="1245989" cy="263009"/>
          </a:xfrm>
          <a:prstGeom prst="rect">
            <a:avLst/>
          </a:prstGeom>
          <a:noFill/>
          <a:ln/>
        </p:spPr>
        <p:txBody>
          <a:bodyPr wrap="none" lIns="0" tIns="0" rIns="0" bIns="0" rtlCol="0" anchor="t"/>
          <a:lstStyle/>
          <a:p>
            <a:pPr algn="l" indent="0" marL="0">
              <a:lnSpc>
                <a:spcPts val="2050"/>
              </a:lnSpc>
              <a:buNone/>
            </a:pPr>
            <a:r>
              <a:rPr lang="en-US" sz="1250" dirty="0">
                <a:solidFill>
                  <a:srgbClr val="49495A"/>
                </a:solidFill>
                <a:latin typeface="Open Sans" pitchFamily="34" charset="0"/>
                <a:ea typeface="Open Sans" pitchFamily="34" charset="-122"/>
                <a:cs typeface="Open Sans" pitchFamily="34" charset="-120"/>
              </a:rPr>
              <a:t>SEGMENTATION</a:t>
            </a:r>
            <a:endParaRPr lang="en-US" sz="1250" dirty="0"/>
          </a:p>
        </p:txBody>
      </p:sp>
      <p:sp>
        <p:nvSpPr>
          <p:cNvPr id="5" name="Text 3"/>
          <p:cNvSpPr/>
          <p:nvPr/>
        </p:nvSpPr>
        <p:spPr>
          <a:xfrm>
            <a:off x="719257" y="2086689"/>
            <a:ext cx="2651998" cy="321112"/>
          </a:xfrm>
          <a:prstGeom prst="rect">
            <a:avLst/>
          </a:prstGeom>
          <a:noFill/>
          <a:ln/>
        </p:spPr>
        <p:txBody>
          <a:bodyPr wrap="none" lIns="0" tIns="0" rIns="0" bIns="0" rtlCol="0" anchor="t"/>
          <a:lstStyle/>
          <a:p>
            <a:pPr algn="l" indent="0" marL="0">
              <a:lnSpc>
                <a:spcPts val="2500"/>
              </a:lnSpc>
              <a:buNone/>
            </a:pPr>
            <a:r>
              <a:rPr lang="en-US" sz="2000" dirty="0">
                <a:solidFill>
                  <a:srgbClr val="403CCF"/>
                </a:solidFill>
                <a:latin typeface="Libre Baskerville" pitchFamily="34" charset="0"/>
                <a:ea typeface="Libre Baskerville" pitchFamily="34" charset="-122"/>
                <a:cs typeface="Libre Baskerville" pitchFamily="34" charset="-120"/>
              </a:rPr>
              <a:t>Customer Segments</a:t>
            </a:r>
            <a:endParaRPr lang="en-US" sz="2000" dirty="0"/>
          </a:p>
        </p:txBody>
      </p:sp>
      <p:sp>
        <p:nvSpPr>
          <p:cNvPr id="6" name="Text 4"/>
          <p:cNvSpPr/>
          <p:nvPr/>
        </p:nvSpPr>
        <p:spPr>
          <a:xfrm>
            <a:off x="719257" y="2613303"/>
            <a:ext cx="6345198" cy="657463"/>
          </a:xfrm>
          <a:prstGeom prst="rect">
            <a:avLst/>
          </a:prstGeom>
          <a:noFill/>
          <a:ln/>
        </p:spPr>
        <p:txBody>
          <a:bodyPr wrap="square" lIns="0" tIns="0" rIns="0" bIns="0" rtlCol="0" anchor="t"/>
          <a:lstStyle/>
          <a:p>
            <a:pPr algn="l" indent="0" marL="0">
              <a:lnSpc>
                <a:spcPts val="2550"/>
              </a:lnSpc>
              <a:buNone/>
            </a:pPr>
            <a:r>
              <a:rPr lang="en-US" sz="1600" dirty="0">
                <a:solidFill>
                  <a:srgbClr val="49495A"/>
                </a:solidFill>
                <a:latin typeface="Open Sans" pitchFamily="34" charset="0"/>
                <a:ea typeface="Open Sans" pitchFamily="34" charset="-122"/>
                <a:cs typeface="Open Sans" pitchFamily="34" charset="-120"/>
              </a:rPr>
              <a:t>The customer base is primarily </a:t>
            </a:r>
            <a:pPr algn="l" indent="0" marL="0">
              <a:lnSpc>
                <a:spcPts val="2550"/>
              </a:lnSpc>
              <a:buNone/>
            </a:pPr>
            <a:r>
              <a:rPr lang="en-US" sz="1600" b="1" dirty="0">
                <a:solidFill>
                  <a:srgbClr val="49495A"/>
                </a:solidFill>
                <a:latin typeface="Open Sans" pitchFamily="34" charset="0"/>
                <a:ea typeface="Open Sans" pitchFamily="34" charset="-122"/>
                <a:cs typeface="Open Sans" pitchFamily="34" charset="-120"/>
              </a:rPr>
              <a:t>Loyal</a:t>
            </a:r>
            <a:pPr algn="l" indent="0" marL="0">
              <a:lnSpc>
                <a:spcPts val="2550"/>
              </a:lnSpc>
              <a:buNone/>
            </a:pPr>
            <a:r>
              <a:rPr lang="en-US" sz="1600" dirty="0">
                <a:solidFill>
                  <a:srgbClr val="49495A"/>
                </a:solidFill>
                <a:latin typeface="Open Sans" pitchFamily="34" charset="0"/>
                <a:ea typeface="Open Sans" pitchFamily="34" charset="-122"/>
                <a:cs typeface="Open Sans" pitchFamily="34" charset="-120"/>
              </a:rPr>
              <a:t> (3,116 customers), with a smaller </a:t>
            </a:r>
            <a:pPr algn="l" indent="0" marL="0">
              <a:lnSpc>
                <a:spcPts val="2550"/>
              </a:lnSpc>
              <a:buNone/>
            </a:pPr>
            <a:r>
              <a:rPr lang="en-US" sz="1600" b="1" dirty="0">
                <a:solidFill>
                  <a:srgbClr val="49495A"/>
                </a:solidFill>
                <a:latin typeface="Open Sans" pitchFamily="34" charset="0"/>
                <a:ea typeface="Open Sans" pitchFamily="34" charset="-122"/>
                <a:cs typeface="Open Sans" pitchFamily="34" charset="-120"/>
              </a:rPr>
              <a:t>New</a:t>
            </a:r>
            <a:pPr algn="l" indent="0" marL="0">
              <a:lnSpc>
                <a:spcPts val="2550"/>
              </a:lnSpc>
              <a:buNone/>
            </a:pPr>
            <a:r>
              <a:rPr lang="en-US" sz="1600" dirty="0">
                <a:solidFill>
                  <a:srgbClr val="49495A"/>
                </a:solidFill>
                <a:latin typeface="Open Sans" pitchFamily="34" charset="0"/>
                <a:ea typeface="Open Sans" pitchFamily="34" charset="-122"/>
                <a:cs typeface="Open Sans" pitchFamily="34" charset="-120"/>
              </a:rPr>
              <a:t> (83) and </a:t>
            </a:r>
            <a:pPr algn="l" indent="0" marL="0">
              <a:lnSpc>
                <a:spcPts val="2550"/>
              </a:lnSpc>
              <a:buNone/>
            </a:pPr>
            <a:r>
              <a:rPr lang="en-US" sz="1600" b="1" dirty="0">
                <a:solidFill>
                  <a:srgbClr val="49495A"/>
                </a:solidFill>
                <a:latin typeface="Open Sans" pitchFamily="34" charset="0"/>
                <a:ea typeface="Open Sans" pitchFamily="34" charset="-122"/>
                <a:cs typeface="Open Sans" pitchFamily="34" charset="-120"/>
              </a:rPr>
              <a:t>Returning</a:t>
            </a:r>
            <a:pPr algn="l" indent="0" marL="0">
              <a:lnSpc>
                <a:spcPts val="2550"/>
              </a:lnSpc>
              <a:buNone/>
            </a:pPr>
            <a:r>
              <a:rPr lang="en-US" sz="1600" dirty="0">
                <a:solidFill>
                  <a:srgbClr val="49495A"/>
                </a:solidFill>
                <a:latin typeface="Open Sans" pitchFamily="34" charset="0"/>
                <a:ea typeface="Open Sans" pitchFamily="34" charset="-122"/>
                <a:cs typeface="Open Sans" pitchFamily="34" charset="-120"/>
              </a:rPr>
              <a:t> (701) segment.</a:t>
            </a:r>
            <a:endParaRPr lang="en-US" sz="1600" dirty="0"/>
          </a:p>
        </p:txBody>
      </p:sp>
      <p:sp>
        <p:nvSpPr>
          <p:cNvPr id="7" name="Shape 5"/>
          <p:cNvSpPr/>
          <p:nvPr/>
        </p:nvSpPr>
        <p:spPr>
          <a:xfrm>
            <a:off x="719257" y="3501985"/>
            <a:ext cx="1914644" cy="386120"/>
          </a:xfrm>
          <a:prstGeom prst="roundRect">
            <a:avLst>
              <a:gd name="adj" fmla="val 6388"/>
            </a:avLst>
          </a:prstGeom>
          <a:solidFill>
            <a:srgbClr val="D7D6F5"/>
          </a:solidFill>
          <a:ln/>
        </p:spPr>
      </p:sp>
      <p:sp>
        <p:nvSpPr>
          <p:cNvPr id="8" name="Text 6"/>
          <p:cNvSpPr/>
          <p:nvPr/>
        </p:nvSpPr>
        <p:spPr>
          <a:xfrm>
            <a:off x="842486" y="3563541"/>
            <a:ext cx="1668185" cy="263009"/>
          </a:xfrm>
          <a:prstGeom prst="rect">
            <a:avLst/>
          </a:prstGeom>
          <a:noFill/>
          <a:ln/>
        </p:spPr>
        <p:txBody>
          <a:bodyPr wrap="none" lIns="0" tIns="0" rIns="0" bIns="0" rtlCol="0" anchor="t"/>
          <a:lstStyle/>
          <a:p>
            <a:pPr algn="l" indent="0" marL="0">
              <a:lnSpc>
                <a:spcPts val="2050"/>
              </a:lnSpc>
              <a:buNone/>
            </a:pPr>
            <a:r>
              <a:rPr lang="en-US" sz="1250" dirty="0">
                <a:solidFill>
                  <a:srgbClr val="49495A"/>
                </a:solidFill>
                <a:latin typeface="Open Sans" pitchFamily="34" charset="0"/>
                <a:ea typeface="Open Sans" pitchFamily="34" charset="-122"/>
                <a:cs typeface="Open Sans" pitchFamily="34" charset="-120"/>
              </a:rPr>
              <a:t>PURCHASE BEHAVIOR</a:t>
            </a:r>
            <a:endParaRPr lang="en-US" sz="1250" dirty="0"/>
          </a:p>
        </p:txBody>
      </p:sp>
      <p:sp>
        <p:nvSpPr>
          <p:cNvPr id="9" name="Text 7"/>
          <p:cNvSpPr/>
          <p:nvPr/>
        </p:nvSpPr>
        <p:spPr>
          <a:xfrm>
            <a:off x="719257" y="3970258"/>
            <a:ext cx="4058603" cy="321112"/>
          </a:xfrm>
          <a:prstGeom prst="rect">
            <a:avLst/>
          </a:prstGeom>
          <a:noFill/>
          <a:ln/>
        </p:spPr>
        <p:txBody>
          <a:bodyPr wrap="none" lIns="0" tIns="0" rIns="0" bIns="0" rtlCol="0" anchor="t"/>
          <a:lstStyle/>
          <a:p>
            <a:pPr algn="l" indent="0" marL="0">
              <a:lnSpc>
                <a:spcPts val="2500"/>
              </a:lnSpc>
              <a:buNone/>
            </a:pPr>
            <a:r>
              <a:rPr lang="en-US" sz="2000" dirty="0">
                <a:solidFill>
                  <a:srgbClr val="403CCF"/>
                </a:solidFill>
                <a:latin typeface="Libre Baskerville" pitchFamily="34" charset="0"/>
                <a:ea typeface="Libre Baskerville" pitchFamily="34" charset="-122"/>
                <a:cs typeface="Libre Baskerville" pitchFamily="34" charset="-120"/>
              </a:rPr>
              <a:t>Repeat Buyers &amp; Subscriptions</a:t>
            </a:r>
            <a:endParaRPr lang="en-US" sz="2000" dirty="0"/>
          </a:p>
        </p:txBody>
      </p:sp>
      <p:sp>
        <p:nvSpPr>
          <p:cNvPr id="10" name="Text 8"/>
          <p:cNvSpPr/>
          <p:nvPr/>
        </p:nvSpPr>
        <p:spPr>
          <a:xfrm>
            <a:off x="719257" y="4496872"/>
            <a:ext cx="6345198" cy="986195"/>
          </a:xfrm>
          <a:prstGeom prst="rect">
            <a:avLst/>
          </a:prstGeom>
          <a:noFill/>
          <a:ln/>
        </p:spPr>
        <p:txBody>
          <a:bodyPr wrap="square" lIns="0" tIns="0" rIns="0" bIns="0" rtlCol="0" anchor="t"/>
          <a:lstStyle/>
          <a:p>
            <a:pPr algn="l" indent="0" marL="0">
              <a:lnSpc>
                <a:spcPts val="2550"/>
              </a:lnSpc>
              <a:buNone/>
            </a:pPr>
            <a:r>
              <a:rPr lang="en-US" sz="1600" dirty="0">
                <a:solidFill>
                  <a:srgbClr val="49495A"/>
                </a:solidFill>
                <a:latin typeface="Open Sans" pitchFamily="34" charset="0"/>
                <a:ea typeface="Open Sans" pitchFamily="34" charset="-122"/>
                <a:cs typeface="Open Sans" pitchFamily="34" charset="-120"/>
              </a:rPr>
              <a:t>A significant portion of repeat buyers (with &gt;5 purchases) are non-subscribers (2,518), indicating an opportunity to convert them to subscribers.</a:t>
            </a:r>
            <a:endParaRPr lang="en-US" sz="1600" dirty="0"/>
          </a:p>
        </p:txBody>
      </p:sp>
      <p:sp>
        <p:nvSpPr>
          <p:cNvPr id="11" name="Shape 9"/>
          <p:cNvSpPr/>
          <p:nvPr/>
        </p:nvSpPr>
        <p:spPr>
          <a:xfrm>
            <a:off x="719257" y="5714286"/>
            <a:ext cx="1483043" cy="386120"/>
          </a:xfrm>
          <a:prstGeom prst="roundRect">
            <a:avLst>
              <a:gd name="adj" fmla="val 6388"/>
            </a:avLst>
          </a:prstGeom>
          <a:solidFill>
            <a:srgbClr val="D7D6F5"/>
          </a:solidFill>
          <a:ln/>
        </p:spPr>
      </p:sp>
      <p:sp>
        <p:nvSpPr>
          <p:cNvPr id="12" name="Text 10"/>
          <p:cNvSpPr/>
          <p:nvPr/>
        </p:nvSpPr>
        <p:spPr>
          <a:xfrm>
            <a:off x="842486" y="5775841"/>
            <a:ext cx="1236583" cy="263009"/>
          </a:xfrm>
          <a:prstGeom prst="rect">
            <a:avLst/>
          </a:prstGeom>
          <a:noFill/>
          <a:ln/>
        </p:spPr>
        <p:txBody>
          <a:bodyPr wrap="none" lIns="0" tIns="0" rIns="0" bIns="0" rtlCol="0" anchor="t"/>
          <a:lstStyle/>
          <a:p>
            <a:pPr algn="l" indent="0" marL="0">
              <a:lnSpc>
                <a:spcPts val="2050"/>
              </a:lnSpc>
              <a:buNone/>
            </a:pPr>
            <a:r>
              <a:rPr lang="en-US" sz="1250" dirty="0">
                <a:solidFill>
                  <a:srgbClr val="49495A"/>
                </a:solidFill>
                <a:latin typeface="Open Sans" pitchFamily="34" charset="0"/>
                <a:ea typeface="Open Sans" pitchFamily="34" charset="-122"/>
                <a:cs typeface="Open Sans" pitchFamily="34" charset="-120"/>
              </a:rPr>
              <a:t>AGE &amp; REVENUE</a:t>
            </a:r>
            <a:endParaRPr lang="en-US" sz="1250" dirty="0"/>
          </a:p>
        </p:txBody>
      </p:sp>
      <p:sp>
        <p:nvSpPr>
          <p:cNvPr id="13" name="Text 11"/>
          <p:cNvSpPr/>
          <p:nvPr/>
        </p:nvSpPr>
        <p:spPr>
          <a:xfrm>
            <a:off x="719257" y="6182558"/>
            <a:ext cx="3024902" cy="321112"/>
          </a:xfrm>
          <a:prstGeom prst="rect">
            <a:avLst/>
          </a:prstGeom>
          <a:noFill/>
          <a:ln/>
        </p:spPr>
        <p:txBody>
          <a:bodyPr wrap="none" lIns="0" tIns="0" rIns="0" bIns="0" rtlCol="0" anchor="t"/>
          <a:lstStyle/>
          <a:p>
            <a:pPr algn="l" indent="0" marL="0">
              <a:lnSpc>
                <a:spcPts val="2500"/>
              </a:lnSpc>
              <a:buNone/>
            </a:pPr>
            <a:r>
              <a:rPr lang="en-US" sz="2000" dirty="0">
                <a:solidFill>
                  <a:srgbClr val="403CCF"/>
                </a:solidFill>
                <a:latin typeface="Libre Baskerville" pitchFamily="34" charset="0"/>
                <a:ea typeface="Libre Baskerville" pitchFamily="34" charset="-122"/>
                <a:cs typeface="Libre Baskerville" pitchFamily="34" charset="-120"/>
              </a:rPr>
              <a:t>Revenue by Age Group</a:t>
            </a:r>
            <a:endParaRPr lang="en-US" sz="2000" dirty="0"/>
          </a:p>
        </p:txBody>
      </p:sp>
      <p:sp>
        <p:nvSpPr>
          <p:cNvPr id="14" name="Text 12"/>
          <p:cNvSpPr/>
          <p:nvPr/>
        </p:nvSpPr>
        <p:spPr>
          <a:xfrm>
            <a:off x="719257" y="6709172"/>
            <a:ext cx="6345198" cy="657463"/>
          </a:xfrm>
          <a:prstGeom prst="rect">
            <a:avLst/>
          </a:prstGeom>
          <a:noFill/>
          <a:ln/>
        </p:spPr>
        <p:txBody>
          <a:bodyPr wrap="square" lIns="0" tIns="0" rIns="0" bIns="0" rtlCol="0" anchor="t"/>
          <a:lstStyle/>
          <a:p>
            <a:pPr algn="l" indent="0" marL="0">
              <a:lnSpc>
                <a:spcPts val="2550"/>
              </a:lnSpc>
              <a:buNone/>
            </a:pPr>
            <a:r>
              <a:rPr lang="en-US" sz="1600" dirty="0">
                <a:solidFill>
                  <a:srgbClr val="49495A"/>
                </a:solidFill>
                <a:latin typeface="Open Sans" pitchFamily="34" charset="0"/>
                <a:ea typeface="Open Sans" pitchFamily="34" charset="-122"/>
                <a:cs typeface="Open Sans" pitchFamily="34" charset="-120"/>
              </a:rPr>
              <a:t>Young Adults generate the highest revenue ($62,143), followed closely by Middle-aged ($59,197) and Adult groups ($55,978).</a:t>
            </a:r>
            <a:endParaRPr lang="en-US" sz="1600" dirty="0"/>
          </a:p>
        </p:txBody>
      </p:sp>
      <p:sp>
        <p:nvSpPr>
          <p:cNvPr id="15" name="Shape 13"/>
          <p:cNvSpPr/>
          <p:nvPr/>
        </p:nvSpPr>
        <p:spPr>
          <a:xfrm>
            <a:off x="7573566" y="1618417"/>
            <a:ext cx="1076206" cy="386120"/>
          </a:xfrm>
          <a:prstGeom prst="roundRect">
            <a:avLst>
              <a:gd name="adj" fmla="val 6388"/>
            </a:avLst>
          </a:prstGeom>
          <a:solidFill>
            <a:srgbClr val="D7D6F5"/>
          </a:solidFill>
          <a:ln/>
        </p:spPr>
      </p:sp>
      <p:sp>
        <p:nvSpPr>
          <p:cNvPr id="16" name="Text 14"/>
          <p:cNvSpPr/>
          <p:nvPr/>
        </p:nvSpPr>
        <p:spPr>
          <a:xfrm>
            <a:off x="7696795" y="1679972"/>
            <a:ext cx="829747" cy="263009"/>
          </a:xfrm>
          <a:prstGeom prst="rect">
            <a:avLst/>
          </a:prstGeom>
          <a:noFill/>
          <a:ln/>
        </p:spPr>
        <p:txBody>
          <a:bodyPr wrap="none" lIns="0" tIns="0" rIns="0" bIns="0" rtlCol="0" anchor="t"/>
          <a:lstStyle/>
          <a:p>
            <a:pPr algn="l" indent="0" marL="0">
              <a:lnSpc>
                <a:spcPts val="2050"/>
              </a:lnSpc>
              <a:buNone/>
            </a:pPr>
            <a:r>
              <a:rPr lang="en-US" sz="1250" dirty="0">
                <a:solidFill>
                  <a:srgbClr val="49495A"/>
                </a:solidFill>
                <a:latin typeface="Open Sans" pitchFamily="34" charset="0"/>
                <a:ea typeface="Open Sans" pitchFamily="34" charset="-122"/>
                <a:cs typeface="Open Sans" pitchFamily="34" charset="-120"/>
              </a:rPr>
              <a:t>CATEGORY</a:t>
            </a:r>
            <a:endParaRPr lang="en-US" sz="1250" dirty="0"/>
          </a:p>
        </p:txBody>
      </p:sp>
      <p:sp>
        <p:nvSpPr>
          <p:cNvPr id="17" name="Text 15"/>
          <p:cNvSpPr/>
          <p:nvPr/>
        </p:nvSpPr>
        <p:spPr>
          <a:xfrm>
            <a:off x="7573566" y="2086689"/>
            <a:ext cx="3765232" cy="321112"/>
          </a:xfrm>
          <a:prstGeom prst="rect">
            <a:avLst/>
          </a:prstGeom>
          <a:noFill/>
          <a:ln/>
        </p:spPr>
        <p:txBody>
          <a:bodyPr wrap="none" lIns="0" tIns="0" rIns="0" bIns="0" rtlCol="0" anchor="t"/>
          <a:lstStyle/>
          <a:p>
            <a:pPr algn="l" indent="0" marL="0">
              <a:lnSpc>
                <a:spcPts val="2500"/>
              </a:lnSpc>
              <a:buNone/>
            </a:pPr>
            <a:r>
              <a:rPr lang="en-US" sz="2000" dirty="0">
                <a:solidFill>
                  <a:srgbClr val="403CCF"/>
                </a:solidFill>
                <a:latin typeface="Libre Baskerville" pitchFamily="34" charset="0"/>
                <a:ea typeface="Libre Baskerville" pitchFamily="34" charset="-122"/>
                <a:cs typeface="Libre Baskerville" pitchFamily="34" charset="-120"/>
              </a:rPr>
              <a:t>Top 3 Products Per Category</a:t>
            </a:r>
            <a:endParaRPr lang="en-US" sz="2000" dirty="0"/>
          </a:p>
        </p:txBody>
      </p:sp>
      <p:sp>
        <p:nvSpPr>
          <p:cNvPr id="18" name="Shape 16"/>
          <p:cNvSpPr/>
          <p:nvPr/>
        </p:nvSpPr>
        <p:spPr>
          <a:xfrm>
            <a:off x="7573566" y="2639020"/>
            <a:ext cx="6345198" cy="3953589"/>
          </a:xfrm>
          <a:prstGeom prst="roundRect">
            <a:avLst>
              <a:gd name="adj" fmla="val 780"/>
            </a:avLst>
          </a:prstGeom>
          <a:noFill/>
          <a:ln w="7620">
            <a:solidFill>
              <a:srgbClr val="000000">
                <a:alpha val="8000"/>
              </a:srgbClr>
            </a:solidFill>
            <a:prstDash val="solid"/>
          </a:ln>
        </p:spPr>
      </p:sp>
      <p:sp>
        <p:nvSpPr>
          <p:cNvPr id="19" name="Shape 17"/>
          <p:cNvSpPr/>
          <p:nvPr/>
        </p:nvSpPr>
        <p:spPr>
          <a:xfrm>
            <a:off x="7581186" y="2646640"/>
            <a:ext cx="6329958" cy="1576626"/>
          </a:xfrm>
          <a:prstGeom prst="rect">
            <a:avLst/>
          </a:prstGeom>
          <a:solidFill>
            <a:srgbClr val="FFFFFF">
              <a:alpha val="4000"/>
            </a:srgbClr>
          </a:solidFill>
          <a:ln/>
        </p:spPr>
      </p:sp>
      <p:sp>
        <p:nvSpPr>
          <p:cNvPr id="20" name="Text 18"/>
          <p:cNvSpPr/>
          <p:nvPr/>
        </p:nvSpPr>
        <p:spPr>
          <a:xfrm>
            <a:off x="7786926" y="2777490"/>
            <a:ext cx="218123" cy="1314926"/>
          </a:xfrm>
          <a:prstGeom prst="rect">
            <a:avLst/>
          </a:prstGeom>
          <a:noFill/>
          <a:ln/>
        </p:spPr>
        <p:txBody>
          <a:bodyPr wrap="square" lIns="0" tIns="0" rIns="0" bIns="0" rtlCol="0" anchor="t"/>
          <a:lstStyle/>
          <a:p>
            <a:pPr algn="l" indent="0" marL="0">
              <a:lnSpc>
                <a:spcPts val="2550"/>
              </a:lnSpc>
              <a:buNone/>
            </a:pPr>
            <a:r>
              <a:rPr lang="en-US" sz="1600" b="1" dirty="0">
                <a:solidFill>
                  <a:srgbClr val="49495A"/>
                </a:solidFill>
                <a:latin typeface="Open Sans" pitchFamily="34" charset="0"/>
                <a:ea typeface="Open Sans" pitchFamily="34" charset="-122"/>
                <a:cs typeface="Open Sans" pitchFamily="34" charset="-120"/>
              </a:rPr>
              <a:t>Rank</a:t>
            </a:r>
            <a:endParaRPr lang="en-US" sz="1600" dirty="0"/>
          </a:p>
        </p:txBody>
      </p:sp>
      <p:sp>
        <p:nvSpPr>
          <p:cNvPr id="21" name="Text 19"/>
          <p:cNvSpPr/>
          <p:nvPr/>
        </p:nvSpPr>
        <p:spPr>
          <a:xfrm>
            <a:off x="8423672" y="2777490"/>
            <a:ext cx="1480304" cy="328732"/>
          </a:xfrm>
          <a:prstGeom prst="rect">
            <a:avLst/>
          </a:prstGeom>
          <a:noFill/>
          <a:ln/>
        </p:spPr>
        <p:txBody>
          <a:bodyPr wrap="none" lIns="0" tIns="0" rIns="0" bIns="0" rtlCol="0" anchor="t"/>
          <a:lstStyle/>
          <a:p>
            <a:pPr algn="l" indent="0" marL="0">
              <a:lnSpc>
                <a:spcPts val="2550"/>
              </a:lnSpc>
              <a:buNone/>
            </a:pPr>
            <a:r>
              <a:rPr lang="en-US" sz="1600" b="1" dirty="0">
                <a:solidFill>
                  <a:srgbClr val="49495A"/>
                </a:solidFill>
                <a:latin typeface="Open Sans" pitchFamily="34" charset="0"/>
                <a:ea typeface="Open Sans" pitchFamily="34" charset="-122"/>
                <a:cs typeface="Open Sans" pitchFamily="34" charset="-120"/>
              </a:rPr>
              <a:t>Category</a:t>
            </a:r>
            <a:endParaRPr lang="en-US" sz="1600" dirty="0"/>
          </a:p>
        </p:txBody>
      </p:sp>
      <p:sp>
        <p:nvSpPr>
          <p:cNvPr id="22" name="Text 20"/>
          <p:cNvSpPr/>
          <p:nvPr/>
        </p:nvSpPr>
        <p:spPr>
          <a:xfrm>
            <a:off x="10322600" y="2777490"/>
            <a:ext cx="1480304" cy="657463"/>
          </a:xfrm>
          <a:prstGeom prst="rect">
            <a:avLst/>
          </a:prstGeom>
          <a:noFill/>
          <a:ln/>
        </p:spPr>
        <p:txBody>
          <a:bodyPr wrap="square" lIns="0" tIns="0" rIns="0" bIns="0" rtlCol="0" anchor="t"/>
          <a:lstStyle/>
          <a:p>
            <a:pPr algn="l" indent="0" marL="0">
              <a:lnSpc>
                <a:spcPts val="2550"/>
              </a:lnSpc>
              <a:buNone/>
            </a:pPr>
            <a:r>
              <a:rPr lang="en-US" sz="1600" b="1" dirty="0">
                <a:solidFill>
                  <a:srgbClr val="49495A"/>
                </a:solidFill>
                <a:latin typeface="Open Sans" pitchFamily="34" charset="0"/>
                <a:ea typeface="Open Sans" pitchFamily="34" charset="-122"/>
                <a:cs typeface="Open Sans" pitchFamily="34" charset="-120"/>
              </a:rPr>
              <a:t>Item Purchased</a:t>
            </a:r>
            <a:endParaRPr lang="en-US" sz="1600" dirty="0"/>
          </a:p>
        </p:txBody>
      </p:sp>
      <p:sp>
        <p:nvSpPr>
          <p:cNvPr id="23" name="Text 21"/>
          <p:cNvSpPr/>
          <p:nvPr/>
        </p:nvSpPr>
        <p:spPr>
          <a:xfrm>
            <a:off x="12221528" y="2777490"/>
            <a:ext cx="1484114" cy="328732"/>
          </a:xfrm>
          <a:prstGeom prst="rect">
            <a:avLst/>
          </a:prstGeom>
          <a:noFill/>
          <a:ln/>
        </p:spPr>
        <p:txBody>
          <a:bodyPr wrap="none" lIns="0" tIns="0" rIns="0" bIns="0" rtlCol="0" anchor="t"/>
          <a:lstStyle/>
          <a:p>
            <a:pPr algn="l" indent="0" marL="0">
              <a:lnSpc>
                <a:spcPts val="2550"/>
              </a:lnSpc>
              <a:buNone/>
            </a:pPr>
            <a:r>
              <a:rPr lang="en-US" sz="1600" b="1" dirty="0">
                <a:solidFill>
                  <a:srgbClr val="49495A"/>
                </a:solidFill>
                <a:latin typeface="Open Sans" pitchFamily="34" charset="0"/>
                <a:ea typeface="Open Sans" pitchFamily="34" charset="-122"/>
                <a:cs typeface="Open Sans" pitchFamily="34" charset="-120"/>
              </a:rPr>
              <a:t>Orders</a:t>
            </a:r>
            <a:endParaRPr lang="en-US" sz="1600" dirty="0"/>
          </a:p>
        </p:txBody>
      </p:sp>
      <p:sp>
        <p:nvSpPr>
          <p:cNvPr id="24" name="Shape 22"/>
          <p:cNvSpPr/>
          <p:nvPr/>
        </p:nvSpPr>
        <p:spPr>
          <a:xfrm>
            <a:off x="7581186" y="4223266"/>
            <a:ext cx="6329958" cy="590431"/>
          </a:xfrm>
          <a:prstGeom prst="rect">
            <a:avLst/>
          </a:prstGeom>
          <a:solidFill>
            <a:srgbClr val="000000">
              <a:alpha val="4000"/>
            </a:srgbClr>
          </a:solidFill>
          <a:ln/>
        </p:spPr>
      </p:sp>
      <p:sp>
        <p:nvSpPr>
          <p:cNvPr id="25" name="Text 23"/>
          <p:cNvSpPr/>
          <p:nvPr/>
        </p:nvSpPr>
        <p:spPr>
          <a:xfrm>
            <a:off x="7786926" y="4354116"/>
            <a:ext cx="218123" cy="328732"/>
          </a:xfrm>
          <a:prstGeom prst="rect">
            <a:avLst/>
          </a:prstGeom>
          <a:noFill/>
          <a:ln/>
        </p:spPr>
        <p:txBody>
          <a:bodyPr wrap="none" lIns="0" tIns="0" rIns="0" bIns="0" rtlCol="0" anchor="t"/>
          <a:lstStyle/>
          <a:p>
            <a:pPr algn="l" indent="0" marL="0">
              <a:lnSpc>
                <a:spcPts val="2550"/>
              </a:lnSpc>
              <a:buNone/>
            </a:pPr>
            <a:r>
              <a:rPr lang="en-US" sz="1600" dirty="0">
                <a:solidFill>
                  <a:srgbClr val="49495A"/>
                </a:solidFill>
                <a:latin typeface="Open Sans" pitchFamily="34" charset="0"/>
                <a:ea typeface="Open Sans" pitchFamily="34" charset="-122"/>
                <a:cs typeface="Open Sans" pitchFamily="34" charset="-120"/>
              </a:rPr>
              <a:t>1</a:t>
            </a:r>
            <a:endParaRPr lang="en-US" sz="1600" dirty="0"/>
          </a:p>
        </p:txBody>
      </p:sp>
      <p:sp>
        <p:nvSpPr>
          <p:cNvPr id="26" name="Text 24"/>
          <p:cNvSpPr/>
          <p:nvPr/>
        </p:nvSpPr>
        <p:spPr>
          <a:xfrm>
            <a:off x="8423672" y="4354116"/>
            <a:ext cx="1480304" cy="328732"/>
          </a:xfrm>
          <a:prstGeom prst="rect">
            <a:avLst/>
          </a:prstGeom>
          <a:noFill/>
          <a:ln/>
        </p:spPr>
        <p:txBody>
          <a:bodyPr wrap="none" lIns="0" tIns="0" rIns="0" bIns="0" rtlCol="0" anchor="t"/>
          <a:lstStyle/>
          <a:p>
            <a:pPr algn="l" indent="0" marL="0">
              <a:lnSpc>
                <a:spcPts val="2550"/>
              </a:lnSpc>
              <a:buNone/>
            </a:pPr>
            <a:r>
              <a:rPr lang="en-US" sz="1600" dirty="0">
                <a:solidFill>
                  <a:srgbClr val="49495A"/>
                </a:solidFill>
                <a:latin typeface="Open Sans" pitchFamily="34" charset="0"/>
                <a:ea typeface="Open Sans" pitchFamily="34" charset="-122"/>
                <a:cs typeface="Open Sans" pitchFamily="34" charset="-120"/>
              </a:rPr>
              <a:t>Accessories</a:t>
            </a:r>
            <a:endParaRPr lang="en-US" sz="1600" dirty="0"/>
          </a:p>
        </p:txBody>
      </p:sp>
      <p:sp>
        <p:nvSpPr>
          <p:cNvPr id="27" name="Text 25"/>
          <p:cNvSpPr/>
          <p:nvPr/>
        </p:nvSpPr>
        <p:spPr>
          <a:xfrm>
            <a:off x="10322600" y="4354116"/>
            <a:ext cx="1480304" cy="328732"/>
          </a:xfrm>
          <a:prstGeom prst="rect">
            <a:avLst/>
          </a:prstGeom>
          <a:noFill/>
          <a:ln/>
        </p:spPr>
        <p:txBody>
          <a:bodyPr wrap="none" lIns="0" tIns="0" rIns="0" bIns="0" rtlCol="0" anchor="t"/>
          <a:lstStyle/>
          <a:p>
            <a:pPr algn="l" indent="0" marL="0">
              <a:lnSpc>
                <a:spcPts val="2550"/>
              </a:lnSpc>
              <a:buNone/>
            </a:pPr>
            <a:r>
              <a:rPr lang="en-US" sz="1600" dirty="0">
                <a:solidFill>
                  <a:srgbClr val="49495A"/>
                </a:solidFill>
                <a:latin typeface="Open Sans" pitchFamily="34" charset="0"/>
                <a:ea typeface="Open Sans" pitchFamily="34" charset="-122"/>
                <a:cs typeface="Open Sans" pitchFamily="34" charset="-120"/>
              </a:rPr>
              <a:t>Jewelry</a:t>
            </a:r>
            <a:endParaRPr lang="en-US" sz="1600" dirty="0"/>
          </a:p>
        </p:txBody>
      </p:sp>
      <p:sp>
        <p:nvSpPr>
          <p:cNvPr id="28" name="Text 26"/>
          <p:cNvSpPr/>
          <p:nvPr/>
        </p:nvSpPr>
        <p:spPr>
          <a:xfrm>
            <a:off x="12221528" y="4354116"/>
            <a:ext cx="1484114" cy="328732"/>
          </a:xfrm>
          <a:prstGeom prst="rect">
            <a:avLst/>
          </a:prstGeom>
          <a:noFill/>
          <a:ln/>
        </p:spPr>
        <p:txBody>
          <a:bodyPr wrap="none" lIns="0" tIns="0" rIns="0" bIns="0" rtlCol="0" anchor="t"/>
          <a:lstStyle/>
          <a:p>
            <a:pPr algn="l" indent="0" marL="0">
              <a:lnSpc>
                <a:spcPts val="2550"/>
              </a:lnSpc>
              <a:buNone/>
            </a:pPr>
            <a:r>
              <a:rPr lang="en-US" sz="1600" dirty="0">
                <a:solidFill>
                  <a:srgbClr val="49495A"/>
                </a:solidFill>
                <a:latin typeface="Open Sans" pitchFamily="34" charset="0"/>
                <a:ea typeface="Open Sans" pitchFamily="34" charset="-122"/>
                <a:cs typeface="Open Sans" pitchFamily="34" charset="-120"/>
              </a:rPr>
              <a:t>171</a:t>
            </a:r>
            <a:endParaRPr lang="en-US" sz="1600" dirty="0"/>
          </a:p>
        </p:txBody>
      </p:sp>
      <p:sp>
        <p:nvSpPr>
          <p:cNvPr id="29" name="Shape 27"/>
          <p:cNvSpPr/>
          <p:nvPr/>
        </p:nvSpPr>
        <p:spPr>
          <a:xfrm>
            <a:off x="7581186" y="4813697"/>
            <a:ext cx="6329958" cy="590431"/>
          </a:xfrm>
          <a:prstGeom prst="rect">
            <a:avLst/>
          </a:prstGeom>
          <a:solidFill>
            <a:srgbClr val="FFFFFF">
              <a:alpha val="4000"/>
            </a:srgbClr>
          </a:solidFill>
          <a:ln/>
        </p:spPr>
      </p:sp>
      <p:sp>
        <p:nvSpPr>
          <p:cNvPr id="30" name="Text 28"/>
          <p:cNvSpPr/>
          <p:nvPr/>
        </p:nvSpPr>
        <p:spPr>
          <a:xfrm>
            <a:off x="7786926" y="4944547"/>
            <a:ext cx="218123" cy="328732"/>
          </a:xfrm>
          <a:prstGeom prst="rect">
            <a:avLst/>
          </a:prstGeom>
          <a:noFill/>
          <a:ln/>
        </p:spPr>
        <p:txBody>
          <a:bodyPr wrap="none" lIns="0" tIns="0" rIns="0" bIns="0" rtlCol="0" anchor="t"/>
          <a:lstStyle/>
          <a:p>
            <a:pPr algn="l" indent="0" marL="0">
              <a:lnSpc>
                <a:spcPts val="2550"/>
              </a:lnSpc>
              <a:buNone/>
            </a:pPr>
            <a:r>
              <a:rPr lang="en-US" sz="1600" dirty="0">
                <a:solidFill>
                  <a:srgbClr val="49495A"/>
                </a:solidFill>
                <a:latin typeface="Open Sans" pitchFamily="34" charset="0"/>
                <a:ea typeface="Open Sans" pitchFamily="34" charset="-122"/>
                <a:cs typeface="Open Sans" pitchFamily="34" charset="-120"/>
              </a:rPr>
              <a:t>1</a:t>
            </a:r>
            <a:endParaRPr lang="en-US" sz="1600" dirty="0"/>
          </a:p>
        </p:txBody>
      </p:sp>
      <p:sp>
        <p:nvSpPr>
          <p:cNvPr id="31" name="Text 29"/>
          <p:cNvSpPr/>
          <p:nvPr/>
        </p:nvSpPr>
        <p:spPr>
          <a:xfrm>
            <a:off x="8423672" y="4944547"/>
            <a:ext cx="1480304" cy="328732"/>
          </a:xfrm>
          <a:prstGeom prst="rect">
            <a:avLst/>
          </a:prstGeom>
          <a:noFill/>
          <a:ln/>
        </p:spPr>
        <p:txBody>
          <a:bodyPr wrap="none" lIns="0" tIns="0" rIns="0" bIns="0" rtlCol="0" anchor="t"/>
          <a:lstStyle/>
          <a:p>
            <a:pPr algn="l" indent="0" marL="0">
              <a:lnSpc>
                <a:spcPts val="2550"/>
              </a:lnSpc>
              <a:buNone/>
            </a:pPr>
            <a:r>
              <a:rPr lang="en-US" sz="1600" dirty="0">
                <a:solidFill>
                  <a:srgbClr val="49495A"/>
                </a:solidFill>
                <a:latin typeface="Open Sans" pitchFamily="34" charset="0"/>
                <a:ea typeface="Open Sans" pitchFamily="34" charset="-122"/>
                <a:cs typeface="Open Sans" pitchFamily="34" charset="-120"/>
              </a:rPr>
              <a:t>Clothing</a:t>
            </a:r>
            <a:endParaRPr lang="en-US" sz="1600" dirty="0"/>
          </a:p>
        </p:txBody>
      </p:sp>
      <p:sp>
        <p:nvSpPr>
          <p:cNvPr id="32" name="Text 30"/>
          <p:cNvSpPr/>
          <p:nvPr/>
        </p:nvSpPr>
        <p:spPr>
          <a:xfrm>
            <a:off x="10322600" y="4944547"/>
            <a:ext cx="1480304" cy="328732"/>
          </a:xfrm>
          <a:prstGeom prst="rect">
            <a:avLst/>
          </a:prstGeom>
          <a:noFill/>
          <a:ln/>
        </p:spPr>
        <p:txBody>
          <a:bodyPr wrap="none" lIns="0" tIns="0" rIns="0" bIns="0" rtlCol="0" anchor="t"/>
          <a:lstStyle/>
          <a:p>
            <a:pPr algn="l" indent="0" marL="0">
              <a:lnSpc>
                <a:spcPts val="2550"/>
              </a:lnSpc>
              <a:buNone/>
            </a:pPr>
            <a:r>
              <a:rPr lang="en-US" sz="1600" dirty="0">
                <a:solidFill>
                  <a:srgbClr val="49495A"/>
                </a:solidFill>
                <a:latin typeface="Open Sans" pitchFamily="34" charset="0"/>
                <a:ea typeface="Open Sans" pitchFamily="34" charset="-122"/>
                <a:cs typeface="Open Sans" pitchFamily="34" charset="-120"/>
              </a:rPr>
              <a:t>Blouse</a:t>
            </a:r>
            <a:endParaRPr lang="en-US" sz="1600" dirty="0"/>
          </a:p>
        </p:txBody>
      </p:sp>
      <p:sp>
        <p:nvSpPr>
          <p:cNvPr id="33" name="Text 31"/>
          <p:cNvSpPr/>
          <p:nvPr/>
        </p:nvSpPr>
        <p:spPr>
          <a:xfrm>
            <a:off x="12221528" y="4944547"/>
            <a:ext cx="1484114" cy="328732"/>
          </a:xfrm>
          <a:prstGeom prst="rect">
            <a:avLst/>
          </a:prstGeom>
          <a:noFill/>
          <a:ln/>
        </p:spPr>
        <p:txBody>
          <a:bodyPr wrap="none" lIns="0" tIns="0" rIns="0" bIns="0" rtlCol="0" anchor="t"/>
          <a:lstStyle/>
          <a:p>
            <a:pPr algn="l" indent="0" marL="0">
              <a:lnSpc>
                <a:spcPts val="2550"/>
              </a:lnSpc>
              <a:buNone/>
            </a:pPr>
            <a:r>
              <a:rPr lang="en-US" sz="1600" dirty="0">
                <a:solidFill>
                  <a:srgbClr val="49495A"/>
                </a:solidFill>
                <a:latin typeface="Open Sans" pitchFamily="34" charset="0"/>
                <a:ea typeface="Open Sans" pitchFamily="34" charset="-122"/>
                <a:cs typeface="Open Sans" pitchFamily="34" charset="-120"/>
              </a:rPr>
              <a:t>171</a:t>
            </a:r>
            <a:endParaRPr lang="en-US" sz="1600" dirty="0"/>
          </a:p>
        </p:txBody>
      </p:sp>
      <p:sp>
        <p:nvSpPr>
          <p:cNvPr id="34" name="Shape 32"/>
          <p:cNvSpPr/>
          <p:nvPr/>
        </p:nvSpPr>
        <p:spPr>
          <a:xfrm>
            <a:off x="7581186" y="5404128"/>
            <a:ext cx="6329958" cy="590431"/>
          </a:xfrm>
          <a:prstGeom prst="rect">
            <a:avLst/>
          </a:prstGeom>
          <a:solidFill>
            <a:srgbClr val="000000">
              <a:alpha val="4000"/>
            </a:srgbClr>
          </a:solidFill>
          <a:ln/>
        </p:spPr>
      </p:sp>
      <p:sp>
        <p:nvSpPr>
          <p:cNvPr id="35" name="Text 33"/>
          <p:cNvSpPr/>
          <p:nvPr/>
        </p:nvSpPr>
        <p:spPr>
          <a:xfrm>
            <a:off x="7786926" y="5534978"/>
            <a:ext cx="218123" cy="328732"/>
          </a:xfrm>
          <a:prstGeom prst="rect">
            <a:avLst/>
          </a:prstGeom>
          <a:noFill/>
          <a:ln/>
        </p:spPr>
        <p:txBody>
          <a:bodyPr wrap="none" lIns="0" tIns="0" rIns="0" bIns="0" rtlCol="0" anchor="t"/>
          <a:lstStyle/>
          <a:p>
            <a:pPr algn="l" indent="0" marL="0">
              <a:lnSpc>
                <a:spcPts val="2550"/>
              </a:lnSpc>
              <a:buNone/>
            </a:pPr>
            <a:r>
              <a:rPr lang="en-US" sz="1600" dirty="0">
                <a:solidFill>
                  <a:srgbClr val="49495A"/>
                </a:solidFill>
                <a:latin typeface="Open Sans" pitchFamily="34" charset="0"/>
                <a:ea typeface="Open Sans" pitchFamily="34" charset="-122"/>
                <a:cs typeface="Open Sans" pitchFamily="34" charset="-120"/>
              </a:rPr>
              <a:t>1</a:t>
            </a:r>
            <a:endParaRPr lang="en-US" sz="1600" dirty="0"/>
          </a:p>
        </p:txBody>
      </p:sp>
      <p:sp>
        <p:nvSpPr>
          <p:cNvPr id="36" name="Text 34"/>
          <p:cNvSpPr/>
          <p:nvPr/>
        </p:nvSpPr>
        <p:spPr>
          <a:xfrm>
            <a:off x="8423672" y="5534978"/>
            <a:ext cx="1480304" cy="328732"/>
          </a:xfrm>
          <a:prstGeom prst="rect">
            <a:avLst/>
          </a:prstGeom>
          <a:noFill/>
          <a:ln/>
        </p:spPr>
        <p:txBody>
          <a:bodyPr wrap="none" lIns="0" tIns="0" rIns="0" bIns="0" rtlCol="0" anchor="t"/>
          <a:lstStyle/>
          <a:p>
            <a:pPr algn="l" indent="0" marL="0">
              <a:lnSpc>
                <a:spcPts val="2550"/>
              </a:lnSpc>
              <a:buNone/>
            </a:pPr>
            <a:r>
              <a:rPr lang="en-US" sz="1600" dirty="0">
                <a:solidFill>
                  <a:srgbClr val="49495A"/>
                </a:solidFill>
                <a:latin typeface="Open Sans" pitchFamily="34" charset="0"/>
                <a:ea typeface="Open Sans" pitchFamily="34" charset="-122"/>
                <a:cs typeface="Open Sans" pitchFamily="34" charset="-120"/>
              </a:rPr>
              <a:t>Footwear</a:t>
            </a:r>
            <a:endParaRPr lang="en-US" sz="1600" dirty="0"/>
          </a:p>
        </p:txBody>
      </p:sp>
      <p:sp>
        <p:nvSpPr>
          <p:cNvPr id="37" name="Text 35"/>
          <p:cNvSpPr/>
          <p:nvPr/>
        </p:nvSpPr>
        <p:spPr>
          <a:xfrm>
            <a:off x="10322600" y="5534978"/>
            <a:ext cx="1480304" cy="328732"/>
          </a:xfrm>
          <a:prstGeom prst="rect">
            <a:avLst/>
          </a:prstGeom>
          <a:noFill/>
          <a:ln/>
        </p:spPr>
        <p:txBody>
          <a:bodyPr wrap="none" lIns="0" tIns="0" rIns="0" bIns="0" rtlCol="0" anchor="t"/>
          <a:lstStyle/>
          <a:p>
            <a:pPr algn="l" indent="0" marL="0">
              <a:lnSpc>
                <a:spcPts val="2550"/>
              </a:lnSpc>
              <a:buNone/>
            </a:pPr>
            <a:r>
              <a:rPr lang="en-US" sz="1600" dirty="0">
                <a:solidFill>
                  <a:srgbClr val="49495A"/>
                </a:solidFill>
                <a:latin typeface="Open Sans" pitchFamily="34" charset="0"/>
                <a:ea typeface="Open Sans" pitchFamily="34" charset="-122"/>
                <a:cs typeface="Open Sans" pitchFamily="34" charset="-120"/>
              </a:rPr>
              <a:t>Sandals</a:t>
            </a:r>
            <a:endParaRPr lang="en-US" sz="1600" dirty="0"/>
          </a:p>
        </p:txBody>
      </p:sp>
      <p:sp>
        <p:nvSpPr>
          <p:cNvPr id="38" name="Text 36"/>
          <p:cNvSpPr/>
          <p:nvPr/>
        </p:nvSpPr>
        <p:spPr>
          <a:xfrm>
            <a:off x="12221528" y="5534978"/>
            <a:ext cx="1484114" cy="328732"/>
          </a:xfrm>
          <a:prstGeom prst="rect">
            <a:avLst/>
          </a:prstGeom>
          <a:noFill/>
          <a:ln/>
        </p:spPr>
        <p:txBody>
          <a:bodyPr wrap="none" lIns="0" tIns="0" rIns="0" bIns="0" rtlCol="0" anchor="t"/>
          <a:lstStyle/>
          <a:p>
            <a:pPr algn="l" indent="0" marL="0">
              <a:lnSpc>
                <a:spcPts val="2550"/>
              </a:lnSpc>
              <a:buNone/>
            </a:pPr>
            <a:r>
              <a:rPr lang="en-US" sz="1600" dirty="0">
                <a:solidFill>
                  <a:srgbClr val="49495A"/>
                </a:solidFill>
                <a:latin typeface="Open Sans" pitchFamily="34" charset="0"/>
                <a:ea typeface="Open Sans" pitchFamily="34" charset="-122"/>
                <a:cs typeface="Open Sans" pitchFamily="34" charset="-120"/>
              </a:rPr>
              <a:t>160</a:t>
            </a:r>
            <a:endParaRPr lang="en-US" sz="1600" dirty="0"/>
          </a:p>
        </p:txBody>
      </p:sp>
      <p:sp>
        <p:nvSpPr>
          <p:cNvPr id="39" name="Shape 37"/>
          <p:cNvSpPr/>
          <p:nvPr/>
        </p:nvSpPr>
        <p:spPr>
          <a:xfrm>
            <a:off x="7581186" y="5994559"/>
            <a:ext cx="6329958" cy="590431"/>
          </a:xfrm>
          <a:prstGeom prst="rect">
            <a:avLst/>
          </a:prstGeom>
          <a:solidFill>
            <a:srgbClr val="FFFFFF">
              <a:alpha val="4000"/>
            </a:srgbClr>
          </a:solidFill>
          <a:ln/>
        </p:spPr>
      </p:sp>
      <p:sp>
        <p:nvSpPr>
          <p:cNvPr id="40" name="Text 38"/>
          <p:cNvSpPr/>
          <p:nvPr/>
        </p:nvSpPr>
        <p:spPr>
          <a:xfrm>
            <a:off x="7786926" y="6125408"/>
            <a:ext cx="218123" cy="328732"/>
          </a:xfrm>
          <a:prstGeom prst="rect">
            <a:avLst/>
          </a:prstGeom>
          <a:noFill/>
          <a:ln/>
        </p:spPr>
        <p:txBody>
          <a:bodyPr wrap="none" lIns="0" tIns="0" rIns="0" bIns="0" rtlCol="0" anchor="t"/>
          <a:lstStyle/>
          <a:p>
            <a:pPr algn="l" indent="0" marL="0">
              <a:lnSpc>
                <a:spcPts val="2550"/>
              </a:lnSpc>
              <a:buNone/>
            </a:pPr>
            <a:r>
              <a:rPr lang="en-US" sz="1600" dirty="0">
                <a:solidFill>
                  <a:srgbClr val="49495A"/>
                </a:solidFill>
                <a:latin typeface="Open Sans" pitchFamily="34" charset="0"/>
                <a:ea typeface="Open Sans" pitchFamily="34" charset="-122"/>
                <a:cs typeface="Open Sans" pitchFamily="34" charset="-120"/>
              </a:rPr>
              <a:t>1</a:t>
            </a:r>
            <a:endParaRPr lang="en-US" sz="1600" dirty="0"/>
          </a:p>
        </p:txBody>
      </p:sp>
      <p:sp>
        <p:nvSpPr>
          <p:cNvPr id="41" name="Text 39"/>
          <p:cNvSpPr/>
          <p:nvPr/>
        </p:nvSpPr>
        <p:spPr>
          <a:xfrm>
            <a:off x="8423672" y="6125408"/>
            <a:ext cx="1480304" cy="328732"/>
          </a:xfrm>
          <a:prstGeom prst="rect">
            <a:avLst/>
          </a:prstGeom>
          <a:noFill/>
          <a:ln/>
        </p:spPr>
        <p:txBody>
          <a:bodyPr wrap="none" lIns="0" tIns="0" rIns="0" bIns="0" rtlCol="0" anchor="t"/>
          <a:lstStyle/>
          <a:p>
            <a:pPr algn="l" indent="0" marL="0">
              <a:lnSpc>
                <a:spcPts val="2550"/>
              </a:lnSpc>
              <a:buNone/>
            </a:pPr>
            <a:r>
              <a:rPr lang="en-US" sz="1600" dirty="0">
                <a:solidFill>
                  <a:srgbClr val="49495A"/>
                </a:solidFill>
                <a:latin typeface="Open Sans" pitchFamily="34" charset="0"/>
                <a:ea typeface="Open Sans" pitchFamily="34" charset="-122"/>
                <a:cs typeface="Open Sans" pitchFamily="34" charset="-120"/>
              </a:rPr>
              <a:t>Outerwear</a:t>
            </a:r>
            <a:endParaRPr lang="en-US" sz="1600" dirty="0"/>
          </a:p>
        </p:txBody>
      </p:sp>
      <p:sp>
        <p:nvSpPr>
          <p:cNvPr id="42" name="Text 40"/>
          <p:cNvSpPr/>
          <p:nvPr/>
        </p:nvSpPr>
        <p:spPr>
          <a:xfrm>
            <a:off x="10322600" y="6125408"/>
            <a:ext cx="1480304" cy="328732"/>
          </a:xfrm>
          <a:prstGeom prst="rect">
            <a:avLst/>
          </a:prstGeom>
          <a:noFill/>
          <a:ln/>
        </p:spPr>
        <p:txBody>
          <a:bodyPr wrap="none" lIns="0" tIns="0" rIns="0" bIns="0" rtlCol="0" anchor="t"/>
          <a:lstStyle/>
          <a:p>
            <a:pPr algn="l" indent="0" marL="0">
              <a:lnSpc>
                <a:spcPts val="2550"/>
              </a:lnSpc>
              <a:buNone/>
            </a:pPr>
            <a:r>
              <a:rPr lang="en-US" sz="1600" dirty="0">
                <a:solidFill>
                  <a:srgbClr val="49495A"/>
                </a:solidFill>
                <a:latin typeface="Open Sans" pitchFamily="34" charset="0"/>
                <a:ea typeface="Open Sans" pitchFamily="34" charset="-122"/>
                <a:cs typeface="Open Sans" pitchFamily="34" charset="-120"/>
              </a:rPr>
              <a:t>Jacket</a:t>
            </a:r>
            <a:endParaRPr lang="en-US" sz="1600" dirty="0"/>
          </a:p>
        </p:txBody>
      </p:sp>
      <p:sp>
        <p:nvSpPr>
          <p:cNvPr id="43" name="Text 41"/>
          <p:cNvSpPr/>
          <p:nvPr/>
        </p:nvSpPr>
        <p:spPr>
          <a:xfrm>
            <a:off x="12221528" y="6125408"/>
            <a:ext cx="1484114" cy="328732"/>
          </a:xfrm>
          <a:prstGeom prst="rect">
            <a:avLst/>
          </a:prstGeom>
          <a:noFill/>
          <a:ln/>
        </p:spPr>
        <p:txBody>
          <a:bodyPr wrap="none" lIns="0" tIns="0" rIns="0" bIns="0" rtlCol="0" anchor="t"/>
          <a:lstStyle/>
          <a:p>
            <a:pPr algn="l" indent="0" marL="0">
              <a:lnSpc>
                <a:spcPts val="2550"/>
              </a:lnSpc>
              <a:buNone/>
            </a:pPr>
            <a:r>
              <a:rPr lang="en-US" sz="1600" dirty="0">
                <a:solidFill>
                  <a:srgbClr val="49495A"/>
                </a:solidFill>
                <a:latin typeface="Open Sans" pitchFamily="34" charset="0"/>
                <a:ea typeface="Open Sans" pitchFamily="34" charset="-122"/>
                <a:cs typeface="Open Sans" pitchFamily="34" charset="-120"/>
              </a:rPr>
              <a:t>163</a:t>
            </a:r>
            <a:endParaRPr lang="en-US" sz="1600" dirty="0"/>
          </a:p>
        </p:txBody>
      </p:sp>
      <p:sp>
        <p:nvSpPr>
          <p:cNvPr id="44" name="Text 42"/>
          <p:cNvSpPr/>
          <p:nvPr/>
        </p:nvSpPr>
        <p:spPr>
          <a:xfrm>
            <a:off x="7573566" y="6823829"/>
            <a:ext cx="6345198" cy="657463"/>
          </a:xfrm>
          <a:prstGeom prst="rect">
            <a:avLst/>
          </a:prstGeom>
          <a:noFill/>
          <a:ln/>
        </p:spPr>
        <p:txBody>
          <a:bodyPr wrap="square" lIns="0" tIns="0" rIns="0" bIns="0" rtlCol="0" anchor="t"/>
          <a:lstStyle/>
          <a:p>
            <a:pPr algn="l" indent="0" marL="0">
              <a:lnSpc>
                <a:spcPts val="2550"/>
              </a:lnSpc>
              <a:buNone/>
            </a:pPr>
            <a:r>
              <a:rPr lang="en-US" sz="1600" dirty="0">
                <a:solidFill>
                  <a:srgbClr val="49495A"/>
                </a:solidFill>
                <a:latin typeface="Open Sans" pitchFamily="34" charset="0"/>
                <a:ea typeface="Open Sans" pitchFamily="34" charset="-122"/>
                <a:cs typeface="Open Sans" pitchFamily="34" charset="-120"/>
              </a:rPr>
              <a:t>Jewelry, Blouses, Sandals, and Jackets consistently rank as the top purchased items within their respective categories.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4863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Chapter 4</a:t>
            </a:r>
            <a:endParaRPr lang="en-US" sz="2200" dirty="0"/>
          </a:p>
        </p:txBody>
      </p:sp>
      <p:sp>
        <p:nvSpPr>
          <p:cNvPr id="4" name="Text 1"/>
          <p:cNvSpPr/>
          <p:nvPr/>
        </p:nvSpPr>
        <p:spPr>
          <a:xfrm>
            <a:off x="793790" y="1893689"/>
            <a:ext cx="7556421" cy="1133951"/>
          </a:xfrm>
          <a:prstGeom prst="rect">
            <a:avLst/>
          </a:prstGeom>
          <a:noFill/>
          <a:ln/>
        </p:spPr>
        <p:txBody>
          <a:bodyPr wrap="square" lIns="0" tIns="0" rIns="0" bIns="0" rtlCol="0" anchor="t"/>
          <a:lstStyle/>
          <a:p>
            <a:pPr algn="l" indent="0" marL="0">
              <a:lnSpc>
                <a:spcPts val="4450"/>
              </a:lnSpc>
              <a:buNone/>
            </a:pPr>
            <a:r>
              <a:rPr lang="en-US" sz="3550" dirty="0">
                <a:solidFill>
                  <a:srgbClr val="403CCF"/>
                </a:solidFill>
                <a:latin typeface="Libre Baskerville" pitchFamily="34" charset="0"/>
                <a:ea typeface="Libre Baskerville" pitchFamily="34" charset="-122"/>
                <a:cs typeface="Libre Baskerville" pitchFamily="34" charset="-120"/>
              </a:rPr>
              <a:t>Visualizing Insights: The Power BI Dashboard</a:t>
            </a:r>
            <a:endParaRPr lang="en-US" sz="3550" dirty="0"/>
          </a:p>
        </p:txBody>
      </p:sp>
      <p:sp>
        <p:nvSpPr>
          <p:cNvPr id="5" name="Text 2"/>
          <p:cNvSpPr/>
          <p:nvPr/>
        </p:nvSpPr>
        <p:spPr>
          <a:xfrm>
            <a:off x="793790" y="3367802"/>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An interactive Power BI dashboard brings our data to life, providing a dynamic and accessible way to explore customer behavior.</a:t>
            </a:r>
            <a:endParaRPr lang="en-US" sz="1750" dirty="0"/>
          </a:p>
        </p:txBody>
      </p:sp>
      <p:sp>
        <p:nvSpPr>
          <p:cNvPr id="6" name="Text 3"/>
          <p:cNvSpPr/>
          <p:nvPr/>
        </p:nvSpPr>
        <p:spPr>
          <a:xfrm>
            <a:off x="1133951" y="4688919"/>
            <a:ext cx="4151709" cy="425291"/>
          </a:xfrm>
          <a:prstGeom prst="rect">
            <a:avLst/>
          </a:prstGeom>
          <a:noFill/>
          <a:ln/>
        </p:spPr>
        <p:txBody>
          <a:bodyPr wrap="none" lIns="0" tIns="0" rIns="0" bIns="0" rtlCol="0" anchor="t"/>
          <a:lstStyle/>
          <a:p>
            <a:pPr algn="l" indent="0" marL="0">
              <a:lnSpc>
                <a:spcPts val="3300"/>
              </a:lnSpc>
              <a:buNone/>
            </a:pPr>
            <a:r>
              <a:rPr lang="en-US" sz="2650" dirty="0">
                <a:solidFill>
                  <a:srgbClr val="403CCF"/>
                </a:solidFill>
                <a:latin typeface="Libre Baskerville" pitchFamily="34" charset="0"/>
                <a:ea typeface="Libre Baskerville" pitchFamily="34" charset="-122"/>
                <a:cs typeface="Libre Baskerville" pitchFamily="34" charset="-120"/>
              </a:rPr>
              <a:t>Key Metrics at a Glance:</a:t>
            </a:r>
            <a:endParaRPr lang="en-US" sz="2650" dirty="0"/>
          </a:p>
        </p:txBody>
      </p:sp>
      <p:sp>
        <p:nvSpPr>
          <p:cNvPr id="7" name="Text 4"/>
          <p:cNvSpPr/>
          <p:nvPr/>
        </p:nvSpPr>
        <p:spPr>
          <a:xfrm>
            <a:off x="1133951" y="5454372"/>
            <a:ext cx="7216259"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9495A"/>
                </a:solidFill>
                <a:latin typeface="Open Sans" pitchFamily="34" charset="0"/>
                <a:ea typeface="Open Sans" pitchFamily="34" charset="-122"/>
                <a:cs typeface="Open Sans" pitchFamily="34" charset="-120"/>
              </a:rPr>
              <a:t>3.9K</a:t>
            </a:r>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 Number of Customers</a:t>
            </a:r>
            <a:endParaRPr lang="en-US" sz="1750" dirty="0"/>
          </a:p>
        </p:txBody>
      </p:sp>
      <p:sp>
        <p:nvSpPr>
          <p:cNvPr id="8" name="Text 5"/>
          <p:cNvSpPr/>
          <p:nvPr/>
        </p:nvSpPr>
        <p:spPr>
          <a:xfrm>
            <a:off x="1133951" y="5896570"/>
            <a:ext cx="7216259"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9495A"/>
                </a:solidFill>
                <a:latin typeface="Open Sans" pitchFamily="34" charset="0"/>
                <a:ea typeface="Open Sans" pitchFamily="34" charset="-122"/>
                <a:cs typeface="Open Sans" pitchFamily="34" charset="-120"/>
              </a:rPr>
              <a:t>$59.76</a:t>
            </a:r>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 Average Purchase Amount</a:t>
            </a:r>
            <a:endParaRPr lang="en-US" sz="1750" dirty="0"/>
          </a:p>
        </p:txBody>
      </p:sp>
      <p:sp>
        <p:nvSpPr>
          <p:cNvPr id="9" name="Text 6"/>
          <p:cNvSpPr/>
          <p:nvPr/>
        </p:nvSpPr>
        <p:spPr>
          <a:xfrm>
            <a:off x="1133951" y="6338768"/>
            <a:ext cx="7216259"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9495A"/>
                </a:solidFill>
                <a:latin typeface="Open Sans" pitchFamily="34" charset="0"/>
                <a:ea typeface="Open Sans" pitchFamily="34" charset="-122"/>
                <a:cs typeface="Open Sans" pitchFamily="34" charset="-120"/>
              </a:rPr>
              <a:t>3.75</a:t>
            </a:r>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 Average Review Rating</a:t>
            </a:r>
            <a:endParaRPr lang="en-US" sz="1750" dirty="0"/>
          </a:p>
        </p:txBody>
      </p:sp>
      <p:sp>
        <p:nvSpPr>
          <p:cNvPr id="10" name="Shape 7"/>
          <p:cNvSpPr/>
          <p:nvPr/>
        </p:nvSpPr>
        <p:spPr>
          <a:xfrm>
            <a:off x="793790" y="4348758"/>
            <a:ext cx="30480" cy="2432209"/>
          </a:xfrm>
          <a:prstGeom prst="rect">
            <a:avLst/>
          </a:prstGeom>
          <a:solidFill>
            <a:srgbClr val="403CCF"/>
          </a:solid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58416" y="518041"/>
            <a:ext cx="8837890" cy="470297"/>
          </a:xfrm>
          <a:prstGeom prst="rect">
            <a:avLst/>
          </a:prstGeom>
          <a:noFill/>
          <a:ln/>
        </p:spPr>
        <p:txBody>
          <a:bodyPr wrap="none" lIns="0" tIns="0" rIns="0" bIns="0" rtlCol="0" anchor="t"/>
          <a:lstStyle/>
          <a:p>
            <a:pPr algn="l" indent="0" marL="0">
              <a:lnSpc>
                <a:spcPts val="3700"/>
              </a:lnSpc>
              <a:buNone/>
            </a:pPr>
            <a:r>
              <a:rPr lang="en-US" sz="2950" dirty="0">
                <a:solidFill>
                  <a:srgbClr val="403CCF"/>
                </a:solidFill>
                <a:latin typeface="Libre Baskerville" pitchFamily="34" charset="0"/>
                <a:ea typeface="Libre Baskerville" pitchFamily="34" charset="-122"/>
                <a:cs typeface="Libre Baskerville" pitchFamily="34" charset="-120"/>
              </a:rPr>
              <a:t>Dashboard Highlights: Filters &amp; Visualizations</a:t>
            </a:r>
            <a:endParaRPr lang="en-US" sz="2950" dirty="0"/>
          </a:p>
        </p:txBody>
      </p:sp>
      <p:pic>
        <p:nvPicPr>
          <p:cNvPr id="3" name="Image 0" descr="preencoded.png">    </p:cNvPr>
          <p:cNvPicPr>
            <a:picLocks noChangeAspect="1"/>
          </p:cNvPicPr>
          <p:nvPr/>
        </p:nvPicPr>
        <p:blipFill>
          <a:blip r:embed="rId1"/>
          <a:stretch>
            <a:fillRect/>
          </a:stretch>
        </p:blipFill>
        <p:spPr>
          <a:xfrm>
            <a:off x="658416" y="1482090"/>
            <a:ext cx="6427351" cy="3517702"/>
          </a:xfrm>
          <a:prstGeom prst="rect">
            <a:avLst/>
          </a:prstGeom>
        </p:spPr>
      </p:pic>
      <p:sp>
        <p:nvSpPr>
          <p:cNvPr id="4" name="Text 1"/>
          <p:cNvSpPr/>
          <p:nvPr/>
        </p:nvSpPr>
        <p:spPr>
          <a:xfrm>
            <a:off x="7552253" y="1458635"/>
            <a:ext cx="3976926" cy="293846"/>
          </a:xfrm>
          <a:prstGeom prst="rect">
            <a:avLst/>
          </a:prstGeom>
          <a:noFill/>
          <a:ln/>
        </p:spPr>
        <p:txBody>
          <a:bodyPr wrap="none" lIns="0" tIns="0" rIns="0" bIns="0" rtlCol="0" anchor="t"/>
          <a:lstStyle/>
          <a:p>
            <a:pPr algn="l" indent="0" marL="0">
              <a:lnSpc>
                <a:spcPts val="2300"/>
              </a:lnSpc>
              <a:buNone/>
            </a:pPr>
            <a:r>
              <a:rPr lang="en-US" sz="1850" dirty="0">
                <a:solidFill>
                  <a:srgbClr val="403CCF"/>
                </a:solidFill>
                <a:latin typeface="Libre Baskerville" pitchFamily="34" charset="0"/>
                <a:ea typeface="Libre Baskerville" pitchFamily="34" charset="-122"/>
                <a:cs typeface="Libre Baskerville" pitchFamily="34" charset="-120"/>
              </a:rPr>
              <a:t>Interactive Filters for Deep Dives</a:t>
            </a:r>
            <a:endParaRPr lang="en-US" sz="1850" dirty="0"/>
          </a:p>
        </p:txBody>
      </p:sp>
      <p:sp>
        <p:nvSpPr>
          <p:cNvPr id="5" name="Text 2"/>
          <p:cNvSpPr/>
          <p:nvPr/>
        </p:nvSpPr>
        <p:spPr>
          <a:xfrm>
            <a:off x="7552253" y="1940600"/>
            <a:ext cx="6427351" cy="300990"/>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49495A"/>
                </a:solidFill>
                <a:latin typeface="Open Sans" pitchFamily="34" charset="0"/>
                <a:ea typeface="Open Sans" pitchFamily="34" charset="-122"/>
                <a:cs typeface="Open Sans" pitchFamily="34" charset="-120"/>
              </a:rPr>
              <a:t>Subscription Status:</a:t>
            </a:r>
            <a:pPr algn="l" indent="0" marL="0">
              <a:lnSpc>
                <a:spcPts val="2350"/>
              </a:lnSpc>
              <a:buNone/>
            </a:pPr>
            <a:r>
              <a:rPr lang="en-US" sz="1450" dirty="0">
                <a:solidFill>
                  <a:srgbClr val="49495A"/>
                </a:solidFill>
                <a:latin typeface="Open Sans" pitchFamily="34" charset="0"/>
                <a:ea typeface="Open Sans" pitchFamily="34" charset="-122"/>
                <a:cs typeface="Open Sans" pitchFamily="34" charset="-120"/>
              </a:rPr>
              <a:t> (No, Yes)</a:t>
            </a:r>
            <a:endParaRPr lang="en-US" sz="1450" dirty="0"/>
          </a:p>
        </p:txBody>
      </p:sp>
      <p:sp>
        <p:nvSpPr>
          <p:cNvPr id="6" name="Text 3"/>
          <p:cNvSpPr/>
          <p:nvPr/>
        </p:nvSpPr>
        <p:spPr>
          <a:xfrm>
            <a:off x="7552253" y="2307431"/>
            <a:ext cx="6427351" cy="300990"/>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49495A"/>
                </a:solidFill>
                <a:latin typeface="Open Sans" pitchFamily="34" charset="0"/>
                <a:ea typeface="Open Sans" pitchFamily="34" charset="-122"/>
                <a:cs typeface="Open Sans" pitchFamily="34" charset="-120"/>
              </a:rPr>
              <a:t>Gender:</a:t>
            </a:r>
            <a:pPr algn="l" indent="0" marL="0">
              <a:lnSpc>
                <a:spcPts val="2350"/>
              </a:lnSpc>
              <a:buNone/>
            </a:pPr>
            <a:r>
              <a:rPr lang="en-US" sz="1450" dirty="0">
                <a:solidFill>
                  <a:srgbClr val="49495A"/>
                </a:solidFill>
                <a:latin typeface="Open Sans" pitchFamily="34" charset="0"/>
                <a:ea typeface="Open Sans" pitchFamily="34" charset="-122"/>
                <a:cs typeface="Open Sans" pitchFamily="34" charset="-120"/>
              </a:rPr>
              <a:t> (Female, Male)</a:t>
            </a:r>
            <a:endParaRPr lang="en-US" sz="1450" dirty="0"/>
          </a:p>
        </p:txBody>
      </p:sp>
      <p:sp>
        <p:nvSpPr>
          <p:cNvPr id="7" name="Text 4"/>
          <p:cNvSpPr/>
          <p:nvPr/>
        </p:nvSpPr>
        <p:spPr>
          <a:xfrm>
            <a:off x="7552253" y="2674263"/>
            <a:ext cx="6427351" cy="300990"/>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49495A"/>
                </a:solidFill>
                <a:latin typeface="Open Sans" pitchFamily="34" charset="0"/>
                <a:ea typeface="Open Sans" pitchFamily="34" charset="-122"/>
                <a:cs typeface="Open Sans" pitchFamily="34" charset="-120"/>
              </a:rPr>
              <a:t>Category:</a:t>
            </a:r>
            <a:pPr algn="l" indent="0" marL="0">
              <a:lnSpc>
                <a:spcPts val="2350"/>
              </a:lnSpc>
              <a:buNone/>
            </a:pPr>
            <a:r>
              <a:rPr lang="en-US" sz="1450" dirty="0">
                <a:solidFill>
                  <a:srgbClr val="49495A"/>
                </a:solidFill>
                <a:latin typeface="Open Sans" pitchFamily="34" charset="0"/>
                <a:ea typeface="Open Sans" pitchFamily="34" charset="-122"/>
                <a:cs typeface="Open Sans" pitchFamily="34" charset="-120"/>
              </a:rPr>
              <a:t> (Accessories, Clothing, Footwear, Outerwear)</a:t>
            </a:r>
            <a:endParaRPr lang="en-US" sz="1450" dirty="0"/>
          </a:p>
        </p:txBody>
      </p:sp>
      <p:sp>
        <p:nvSpPr>
          <p:cNvPr id="8" name="Text 5"/>
          <p:cNvSpPr/>
          <p:nvPr/>
        </p:nvSpPr>
        <p:spPr>
          <a:xfrm>
            <a:off x="7552253" y="3041094"/>
            <a:ext cx="6427351" cy="601980"/>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49495A"/>
                </a:solidFill>
                <a:latin typeface="Open Sans" pitchFamily="34" charset="0"/>
                <a:ea typeface="Open Sans" pitchFamily="34" charset="-122"/>
                <a:cs typeface="Open Sans" pitchFamily="34" charset="-120"/>
              </a:rPr>
              <a:t>Shipping Type:</a:t>
            </a:r>
            <a:pPr algn="l" indent="0" marL="0">
              <a:lnSpc>
                <a:spcPts val="2350"/>
              </a:lnSpc>
              <a:buNone/>
            </a:pPr>
            <a:r>
              <a:rPr lang="en-US" sz="1450" dirty="0">
                <a:solidFill>
                  <a:srgbClr val="49495A"/>
                </a:solidFill>
                <a:latin typeface="Open Sans" pitchFamily="34" charset="0"/>
                <a:ea typeface="Open Sans" pitchFamily="34" charset="-122"/>
                <a:cs typeface="Open Sans" pitchFamily="34" charset="-120"/>
              </a:rPr>
              <a:t> (2-Day Shipping, Express, Free Shipping, Next Day Air, Standard, Store Pickup)</a:t>
            </a:r>
            <a:endParaRPr lang="en-US" sz="1450" dirty="0"/>
          </a:p>
        </p:txBody>
      </p:sp>
      <p:sp>
        <p:nvSpPr>
          <p:cNvPr id="9" name="Shape 6"/>
          <p:cNvSpPr/>
          <p:nvPr/>
        </p:nvSpPr>
        <p:spPr>
          <a:xfrm>
            <a:off x="7552253" y="3948712"/>
            <a:ext cx="6427351" cy="31075"/>
          </a:xfrm>
          <a:prstGeom prst="rect">
            <a:avLst/>
          </a:prstGeom>
          <a:solidFill>
            <a:srgbClr val="49495A">
              <a:alpha val="50000"/>
            </a:srgbClr>
          </a:solidFill>
          <a:ln/>
        </p:spPr>
      </p:sp>
      <p:sp>
        <p:nvSpPr>
          <p:cNvPr id="10" name="Text 7"/>
          <p:cNvSpPr/>
          <p:nvPr/>
        </p:nvSpPr>
        <p:spPr>
          <a:xfrm>
            <a:off x="7552253" y="4191357"/>
            <a:ext cx="2351723" cy="293846"/>
          </a:xfrm>
          <a:prstGeom prst="rect">
            <a:avLst/>
          </a:prstGeom>
          <a:noFill/>
          <a:ln/>
        </p:spPr>
        <p:txBody>
          <a:bodyPr wrap="none" lIns="0" tIns="0" rIns="0" bIns="0" rtlCol="0" anchor="t"/>
          <a:lstStyle/>
          <a:p>
            <a:pPr algn="l" indent="0" marL="0">
              <a:lnSpc>
                <a:spcPts val="2300"/>
              </a:lnSpc>
              <a:buNone/>
            </a:pPr>
            <a:r>
              <a:rPr lang="en-US" sz="1850" dirty="0">
                <a:solidFill>
                  <a:srgbClr val="403CCF"/>
                </a:solidFill>
                <a:latin typeface="Libre Baskerville" pitchFamily="34" charset="0"/>
                <a:ea typeface="Libre Baskerville" pitchFamily="34" charset="-122"/>
                <a:cs typeface="Libre Baskerville" pitchFamily="34" charset="-120"/>
              </a:rPr>
              <a:t>Key Visualizations</a:t>
            </a:r>
            <a:endParaRPr lang="en-US" sz="1850" dirty="0"/>
          </a:p>
        </p:txBody>
      </p:sp>
      <p:sp>
        <p:nvSpPr>
          <p:cNvPr id="11" name="Text 8"/>
          <p:cNvSpPr/>
          <p:nvPr/>
        </p:nvSpPr>
        <p:spPr>
          <a:xfrm>
            <a:off x="7552253" y="4673322"/>
            <a:ext cx="6427351" cy="300990"/>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49495A"/>
                </a:solidFill>
                <a:latin typeface="Open Sans" pitchFamily="34" charset="0"/>
                <a:ea typeface="Open Sans" pitchFamily="34" charset="-122"/>
                <a:cs typeface="Open Sans" pitchFamily="34" charset="-120"/>
              </a:rPr>
              <a:t>% of Customers by Subscription Status:</a:t>
            </a:r>
            <a:pPr algn="l" indent="0" marL="0">
              <a:lnSpc>
                <a:spcPts val="2350"/>
              </a:lnSpc>
              <a:buNone/>
            </a:pPr>
            <a:r>
              <a:rPr lang="en-US" sz="1450" dirty="0">
                <a:solidFill>
                  <a:srgbClr val="49495A"/>
                </a:solidFill>
                <a:latin typeface="Open Sans" pitchFamily="34" charset="0"/>
                <a:ea typeface="Open Sans" pitchFamily="34" charset="-122"/>
                <a:cs typeface="Open Sans" pitchFamily="34" charset="-120"/>
              </a:rPr>
              <a:t> 27% Yes, 73% No</a:t>
            </a:r>
            <a:endParaRPr lang="en-US" sz="1450" dirty="0"/>
          </a:p>
        </p:txBody>
      </p:sp>
      <p:sp>
        <p:nvSpPr>
          <p:cNvPr id="12" name="Text 9"/>
          <p:cNvSpPr/>
          <p:nvPr/>
        </p:nvSpPr>
        <p:spPr>
          <a:xfrm>
            <a:off x="7552253" y="5040154"/>
            <a:ext cx="6427351" cy="601980"/>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49495A"/>
                </a:solidFill>
                <a:latin typeface="Open Sans" pitchFamily="34" charset="0"/>
                <a:ea typeface="Open Sans" pitchFamily="34" charset="-122"/>
                <a:cs typeface="Open Sans" pitchFamily="34" charset="-120"/>
              </a:rPr>
              <a:t>Revenue by Category:</a:t>
            </a:r>
            <a:pPr algn="l" indent="0" marL="0">
              <a:lnSpc>
                <a:spcPts val="2350"/>
              </a:lnSpc>
              <a:buNone/>
            </a:pPr>
            <a:r>
              <a:rPr lang="en-US" sz="1450" dirty="0">
                <a:solidFill>
                  <a:srgbClr val="49495A"/>
                </a:solidFill>
                <a:latin typeface="Open Sans" pitchFamily="34" charset="0"/>
                <a:ea typeface="Open Sans" pitchFamily="34" charset="-122"/>
                <a:cs typeface="Open Sans" pitchFamily="34" charset="-120"/>
              </a:rPr>
              <a:t> Clothing, Accessories, Footwear, Outerwear dominate.</a:t>
            </a:r>
            <a:endParaRPr lang="en-US" sz="1450" dirty="0"/>
          </a:p>
        </p:txBody>
      </p:sp>
      <p:sp>
        <p:nvSpPr>
          <p:cNvPr id="13" name="Text 10"/>
          <p:cNvSpPr/>
          <p:nvPr/>
        </p:nvSpPr>
        <p:spPr>
          <a:xfrm>
            <a:off x="7552253" y="5707975"/>
            <a:ext cx="6427351" cy="601980"/>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49495A"/>
                </a:solidFill>
                <a:latin typeface="Open Sans" pitchFamily="34" charset="0"/>
                <a:ea typeface="Open Sans" pitchFamily="34" charset="-122"/>
                <a:cs typeface="Open Sans" pitchFamily="34" charset="-120"/>
              </a:rPr>
              <a:t>Sales by Category:</a:t>
            </a:r>
            <a:pPr algn="l" indent="0" marL="0">
              <a:lnSpc>
                <a:spcPts val="2350"/>
              </a:lnSpc>
              <a:buNone/>
            </a:pPr>
            <a:r>
              <a:rPr lang="en-US" sz="1450" dirty="0">
                <a:solidFill>
                  <a:srgbClr val="49495A"/>
                </a:solidFill>
                <a:latin typeface="Open Sans" pitchFamily="34" charset="0"/>
                <a:ea typeface="Open Sans" pitchFamily="34" charset="-122"/>
                <a:cs typeface="Open Sans" pitchFamily="34" charset="-120"/>
              </a:rPr>
              <a:t> Mirrors revenue trends, confirming category importance.</a:t>
            </a:r>
            <a:endParaRPr lang="en-US" sz="1450" dirty="0"/>
          </a:p>
        </p:txBody>
      </p:sp>
      <p:sp>
        <p:nvSpPr>
          <p:cNvPr id="14" name="Text 11"/>
          <p:cNvSpPr/>
          <p:nvPr/>
        </p:nvSpPr>
        <p:spPr>
          <a:xfrm>
            <a:off x="7552253" y="6375797"/>
            <a:ext cx="6427351" cy="601980"/>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49495A"/>
                </a:solidFill>
                <a:latin typeface="Open Sans" pitchFamily="34" charset="0"/>
                <a:ea typeface="Open Sans" pitchFamily="34" charset="-122"/>
                <a:cs typeface="Open Sans" pitchFamily="34" charset="-120"/>
              </a:rPr>
              <a:t>Revenue by Age Group:</a:t>
            </a:r>
            <a:pPr algn="l" indent="0" marL="0">
              <a:lnSpc>
                <a:spcPts val="2350"/>
              </a:lnSpc>
              <a:buNone/>
            </a:pPr>
            <a:r>
              <a:rPr lang="en-US" sz="1450" dirty="0">
                <a:solidFill>
                  <a:srgbClr val="49495A"/>
                </a:solidFill>
                <a:latin typeface="Open Sans" pitchFamily="34" charset="0"/>
                <a:ea typeface="Open Sans" pitchFamily="34" charset="-122"/>
                <a:cs typeface="Open Sans" pitchFamily="34" charset="-120"/>
              </a:rPr>
              <a:t> Young Adults, Middle-aged, Adults, Seniors provide clear insights.</a:t>
            </a:r>
            <a:endParaRPr lang="en-US" sz="1450" dirty="0"/>
          </a:p>
        </p:txBody>
      </p:sp>
      <p:sp>
        <p:nvSpPr>
          <p:cNvPr id="15" name="Text 12"/>
          <p:cNvSpPr/>
          <p:nvPr/>
        </p:nvSpPr>
        <p:spPr>
          <a:xfrm>
            <a:off x="7552253" y="7043618"/>
            <a:ext cx="6427351" cy="601980"/>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49495A"/>
                </a:solidFill>
                <a:latin typeface="Open Sans" pitchFamily="34" charset="0"/>
                <a:ea typeface="Open Sans" pitchFamily="34" charset="-122"/>
                <a:cs typeface="Open Sans" pitchFamily="34" charset="-120"/>
              </a:rPr>
              <a:t>Sales by Age Group:</a:t>
            </a:r>
            <a:pPr algn="l" indent="0" marL="0">
              <a:lnSpc>
                <a:spcPts val="2350"/>
              </a:lnSpc>
              <a:buNone/>
            </a:pPr>
            <a:r>
              <a:rPr lang="en-US" sz="1450" dirty="0">
                <a:solidFill>
                  <a:srgbClr val="49495A"/>
                </a:solidFill>
                <a:latin typeface="Open Sans" pitchFamily="34" charset="0"/>
                <a:ea typeface="Open Sans" pitchFamily="34" charset="-122"/>
                <a:cs typeface="Open Sans" pitchFamily="34" charset="-120"/>
              </a:rPr>
              <a:t> Consistent with revenue, guiding targeted marketing.</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06372"/>
          </a:xfrm>
          <a:prstGeom prst="rect">
            <a:avLst/>
          </a:prstGeom>
        </p:spPr>
      </p:pic>
      <p:sp>
        <p:nvSpPr>
          <p:cNvPr id="3" name="Text 0"/>
          <p:cNvSpPr/>
          <p:nvPr/>
        </p:nvSpPr>
        <p:spPr>
          <a:xfrm>
            <a:off x="673775" y="3080385"/>
            <a:ext cx="2406372" cy="300752"/>
          </a:xfrm>
          <a:prstGeom prst="rect">
            <a:avLst/>
          </a:prstGeom>
          <a:noFill/>
          <a:ln/>
        </p:spPr>
        <p:txBody>
          <a:bodyPr wrap="none" lIns="0" tIns="0" rIns="0" bIns="0" rtlCol="0" anchor="t"/>
          <a:lstStyle/>
          <a:p>
            <a:pPr algn="l" indent="0" marL="0">
              <a:lnSpc>
                <a:spcPts val="2350"/>
              </a:lnSpc>
              <a:buNone/>
            </a:pPr>
            <a:r>
              <a:rPr lang="en-US" sz="1850" dirty="0">
                <a:solidFill>
                  <a:srgbClr val="403CCF"/>
                </a:solidFill>
                <a:latin typeface="Libre Baskerville" pitchFamily="34" charset="0"/>
                <a:ea typeface="Libre Baskerville" pitchFamily="34" charset="-122"/>
                <a:cs typeface="Libre Baskerville" pitchFamily="34" charset="-120"/>
              </a:rPr>
              <a:t>Chapter 5</a:t>
            </a:r>
            <a:endParaRPr lang="en-US" sz="1850" dirty="0"/>
          </a:p>
        </p:txBody>
      </p:sp>
      <p:sp>
        <p:nvSpPr>
          <p:cNvPr id="4" name="Text 1"/>
          <p:cNvSpPr/>
          <p:nvPr/>
        </p:nvSpPr>
        <p:spPr>
          <a:xfrm>
            <a:off x="673775" y="3458051"/>
            <a:ext cx="12161520" cy="481251"/>
          </a:xfrm>
          <a:prstGeom prst="rect">
            <a:avLst/>
          </a:prstGeom>
          <a:noFill/>
          <a:ln/>
        </p:spPr>
        <p:txBody>
          <a:bodyPr wrap="none" lIns="0" tIns="0" rIns="0" bIns="0" rtlCol="0" anchor="t"/>
          <a:lstStyle/>
          <a:p>
            <a:pPr algn="l" indent="0" marL="0">
              <a:lnSpc>
                <a:spcPts val="3750"/>
              </a:lnSpc>
              <a:buNone/>
            </a:pPr>
            <a:r>
              <a:rPr lang="en-US" sz="3000" dirty="0">
                <a:solidFill>
                  <a:srgbClr val="403CCF"/>
                </a:solidFill>
                <a:latin typeface="Libre Baskerville" pitchFamily="34" charset="0"/>
                <a:ea typeface="Libre Baskerville" pitchFamily="34" charset="-122"/>
                <a:cs typeface="Libre Baskerville" pitchFamily="34" charset="-120"/>
              </a:rPr>
              <a:t>Business Recommendations: Actionable Strategies for Growth</a:t>
            </a:r>
            <a:endParaRPr lang="en-US" sz="3000" dirty="0"/>
          </a:p>
        </p:txBody>
      </p:sp>
      <p:sp>
        <p:nvSpPr>
          <p:cNvPr id="5" name="Text 2"/>
          <p:cNvSpPr/>
          <p:nvPr/>
        </p:nvSpPr>
        <p:spPr>
          <a:xfrm>
            <a:off x="673775" y="4228028"/>
            <a:ext cx="13282851" cy="308015"/>
          </a:xfrm>
          <a:prstGeom prst="rect">
            <a:avLst/>
          </a:prstGeom>
          <a:noFill/>
          <a:ln/>
        </p:spPr>
        <p:txBody>
          <a:bodyPr wrap="none" lIns="0" tIns="0" rIns="0" bIns="0" rtlCol="0" anchor="t"/>
          <a:lstStyle/>
          <a:p>
            <a:pPr algn="l" indent="0" marL="0">
              <a:lnSpc>
                <a:spcPts val="2400"/>
              </a:lnSpc>
              <a:buNone/>
            </a:pPr>
            <a:r>
              <a:rPr lang="en-US" sz="1500" dirty="0">
                <a:solidFill>
                  <a:srgbClr val="49495A"/>
                </a:solidFill>
                <a:latin typeface="Open Sans" pitchFamily="34" charset="0"/>
                <a:ea typeface="Open Sans" pitchFamily="34" charset="-122"/>
                <a:cs typeface="Open Sans" pitchFamily="34" charset="-120"/>
              </a:rPr>
              <a:t>Our analysis culminates in targeted recommendations designed to enhance customer engagement, optimize sales, and foster loyalty.</a:t>
            </a:r>
            <a:endParaRPr lang="en-US" sz="1500" dirty="0"/>
          </a:p>
        </p:txBody>
      </p:sp>
      <p:sp>
        <p:nvSpPr>
          <p:cNvPr id="6" name="Shape 3"/>
          <p:cNvSpPr/>
          <p:nvPr/>
        </p:nvSpPr>
        <p:spPr>
          <a:xfrm>
            <a:off x="673775" y="4752618"/>
            <a:ext cx="4299347" cy="2802969"/>
          </a:xfrm>
          <a:prstGeom prst="roundRect">
            <a:avLst>
              <a:gd name="adj" fmla="val 1030"/>
            </a:avLst>
          </a:prstGeom>
          <a:solidFill>
            <a:srgbClr val="EAE8F3"/>
          </a:solidFill>
          <a:ln/>
        </p:spPr>
      </p:sp>
      <p:pic>
        <p:nvPicPr>
          <p:cNvPr id="7" name="Image 1" descr="preencoded.png">    </p:cNvPr>
          <p:cNvPicPr>
            <a:picLocks noChangeAspect="1"/>
          </p:cNvPicPr>
          <p:nvPr/>
        </p:nvPicPr>
        <p:blipFill>
          <a:blip r:embed="rId2"/>
          <a:stretch>
            <a:fillRect/>
          </a:stretch>
        </p:blipFill>
        <p:spPr>
          <a:xfrm>
            <a:off x="866180" y="4945023"/>
            <a:ext cx="577453" cy="577453"/>
          </a:xfrm>
          <a:prstGeom prst="rect">
            <a:avLst/>
          </a:prstGeom>
        </p:spPr>
      </p:pic>
      <p:pic>
        <p:nvPicPr>
          <p:cNvPr id="8" name="Image 2"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5009" y="5103852"/>
            <a:ext cx="259794" cy="259794"/>
          </a:xfrm>
          <a:prstGeom prst="rect">
            <a:avLst/>
          </a:prstGeom>
        </p:spPr>
      </p:pic>
      <p:sp>
        <p:nvSpPr>
          <p:cNvPr id="9" name="Text 4"/>
          <p:cNvSpPr/>
          <p:nvPr/>
        </p:nvSpPr>
        <p:spPr>
          <a:xfrm>
            <a:off x="866180" y="5714881"/>
            <a:ext cx="2446258" cy="300752"/>
          </a:xfrm>
          <a:prstGeom prst="rect">
            <a:avLst/>
          </a:prstGeom>
          <a:noFill/>
          <a:ln/>
        </p:spPr>
        <p:txBody>
          <a:bodyPr wrap="none" lIns="0" tIns="0" rIns="0" bIns="0" rtlCol="0" anchor="t"/>
          <a:lstStyle/>
          <a:p>
            <a:pPr algn="l" indent="0" marL="0">
              <a:lnSpc>
                <a:spcPts val="2350"/>
              </a:lnSpc>
              <a:buNone/>
            </a:pPr>
            <a:r>
              <a:rPr lang="en-US" sz="1850" dirty="0">
                <a:solidFill>
                  <a:srgbClr val="49495A"/>
                </a:solidFill>
                <a:latin typeface="Libre Baskerville" pitchFamily="34" charset="0"/>
                <a:ea typeface="Libre Baskerville" pitchFamily="34" charset="-122"/>
                <a:cs typeface="Libre Baskerville" pitchFamily="34" charset="-120"/>
              </a:rPr>
              <a:t>Boost Subscriptions</a:t>
            </a:r>
            <a:endParaRPr lang="en-US" sz="1850" dirty="0"/>
          </a:p>
        </p:txBody>
      </p:sp>
      <p:sp>
        <p:nvSpPr>
          <p:cNvPr id="10" name="Text 5"/>
          <p:cNvSpPr/>
          <p:nvPr/>
        </p:nvSpPr>
        <p:spPr>
          <a:xfrm>
            <a:off x="866180" y="6131123"/>
            <a:ext cx="3914537" cy="1232059"/>
          </a:xfrm>
          <a:prstGeom prst="rect">
            <a:avLst/>
          </a:prstGeom>
          <a:noFill/>
          <a:ln/>
        </p:spPr>
        <p:txBody>
          <a:bodyPr wrap="square" lIns="0" tIns="0" rIns="0" bIns="0" rtlCol="0" anchor="t"/>
          <a:lstStyle/>
          <a:p>
            <a:pPr algn="l" indent="0" marL="0">
              <a:lnSpc>
                <a:spcPts val="2400"/>
              </a:lnSpc>
              <a:buNone/>
            </a:pPr>
            <a:r>
              <a:rPr lang="en-US" sz="1500" dirty="0">
                <a:solidFill>
                  <a:srgbClr val="49495A"/>
                </a:solidFill>
                <a:latin typeface="Open Sans" pitchFamily="34" charset="0"/>
                <a:ea typeface="Open Sans" pitchFamily="34" charset="-122"/>
                <a:cs typeface="Open Sans" pitchFamily="34" charset="-120"/>
              </a:rPr>
              <a:t>Implement enhanced promotional campaigns and exclusive benefits to drive subscription conversions, especially among repeat buyers.</a:t>
            </a:r>
            <a:endParaRPr lang="en-US" sz="1500" dirty="0"/>
          </a:p>
        </p:txBody>
      </p:sp>
      <p:sp>
        <p:nvSpPr>
          <p:cNvPr id="11" name="Shape 6"/>
          <p:cNvSpPr/>
          <p:nvPr/>
        </p:nvSpPr>
        <p:spPr>
          <a:xfrm>
            <a:off x="5165527" y="4752618"/>
            <a:ext cx="4299347" cy="2802969"/>
          </a:xfrm>
          <a:prstGeom prst="roundRect">
            <a:avLst>
              <a:gd name="adj" fmla="val 1030"/>
            </a:avLst>
          </a:prstGeom>
          <a:solidFill>
            <a:srgbClr val="EAE8F3"/>
          </a:solidFill>
          <a:ln/>
        </p:spPr>
      </p:sp>
      <p:pic>
        <p:nvPicPr>
          <p:cNvPr id="12" name="Image 3" descr="preencoded.png">    </p:cNvPr>
          <p:cNvPicPr>
            <a:picLocks noChangeAspect="1"/>
          </p:cNvPicPr>
          <p:nvPr/>
        </p:nvPicPr>
        <p:blipFill>
          <a:blip r:embed="rId5"/>
          <a:stretch>
            <a:fillRect/>
          </a:stretch>
        </p:blipFill>
        <p:spPr>
          <a:xfrm>
            <a:off x="5357932" y="4945023"/>
            <a:ext cx="577453" cy="577453"/>
          </a:xfrm>
          <a:prstGeom prst="rect">
            <a:avLst/>
          </a:prstGeom>
        </p:spPr>
      </p:pic>
      <p:pic>
        <p:nvPicPr>
          <p:cNvPr id="13" name="Image 4"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16761" y="5103852"/>
            <a:ext cx="259794" cy="259794"/>
          </a:xfrm>
          <a:prstGeom prst="rect">
            <a:avLst/>
          </a:prstGeom>
        </p:spPr>
      </p:pic>
      <p:sp>
        <p:nvSpPr>
          <p:cNvPr id="14" name="Text 7"/>
          <p:cNvSpPr/>
          <p:nvPr/>
        </p:nvSpPr>
        <p:spPr>
          <a:xfrm>
            <a:off x="5357932" y="5714881"/>
            <a:ext cx="3476863" cy="300752"/>
          </a:xfrm>
          <a:prstGeom prst="rect">
            <a:avLst/>
          </a:prstGeom>
          <a:noFill/>
          <a:ln/>
        </p:spPr>
        <p:txBody>
          <a:bodyPr wrap="none" lIns="0" tIns="0" rIns="0" bIns="0" rtlCol="0" anchor="t"/>
          <a:lstStyle/>
          <a:p>
            <a:pPr algn="l" indent="0" marL="0">
              <a:lnSpc>
                <a:spcPts val="2350"/>
              </a:lnSpc>
              <a:buNone/>
            </a:pPr>
            <a:r>
              <a:rPr lang="en-US" sz="1850" dirty="0">
                <a:solidFill>
                  <a:srgbClr val="49495A"/>
                </a:solidFill>
                <a:latin typeface="Libre Baskerville" pitchFamily="34" charset="0"/>
                <a:ea typeface="Libre Baskerville" pitchFamily="34" charset="-122"/>
                <a:cs typeface="Libre Baskerville" pitchFamily="34" charset="-120"/>
              </a:rPr>
              <a:t>Customer Loyalty Programs</a:t>
            </a:r>
            <a:endParaRPr lang="en-US" sz="1850" dirty="0"/>
          </a:p>
        </p:txBody>
      </p:sp>
      <p:sp>
        <p:nvSpPr>
          <p:cNvPr id="15" name="Text 8"/>
          <p:cNvSpPr/>
          <p:nvPr/>
        </p:nvSpPr>
        <p:spPr>
          <a:xfrm>
            <a:off x="5357932" y="6131123"/>
            <a:ext cx="3914537" cy="1232059"/>
          </a:xfrm>
          <a:prstGeom prst="rect">
            <a:avLst/>
          </a:prstGeom>
          <a:noFill/>
          <a:ln/>
        </p:spPr>
        <p:txBody>
          <a:bodyPr wrap="square" lIns="0" tIns="0" rIns="0" bIns="0" rtlCol="0" anchor="t"/>
          <a:lstStyle/>
          <a:p>
            <a:pPr algn="l" indent="0" marL="0">
              <a:lnSpc>
                <a:spcPts val="2400"/>
              </a:lnSpc>
              <a:buNone/>
            </a:pPr>
            <a:r>
              <a:rPr lang="en-US" sz="1500" dirty="0">
                <a:solidFill>
                  <a:srgbClr val="49495A"/>
                </a:solidFill>
                <a:latin typeface="Open Sans" pitchFamily="34" charset="0"/>
                <a:ea typeface="Open Sans" pitchFamily="34" charset="-122"/>
                <a:cs typeface="Open Sans" pitchFamily="34" charset="-120"/>
              </a:rPr>
              <a:t>Develop and promote tiered loyalty programs to reward repeat buyers and encourage progression to the "Loyal" segment.</a:t>
            </a:r>
            <a:endParaRPr lang="en-US" sz="1500" dirty="0"/>
          </a:p>
        </p:txBody>
      </p:sp>
      <p:sp>
        <p:nvSpPr>
          <p:cNvPr id="16" name="Shape 9"/>
          <p:cNvSpPr/>
          <p:nvPr/>
        </p:nvSpPr>
        <p:spPr>
          <a:xfrm>
            <a:off x="9657278" y="4752618"/>
            <a:ext cx="4299347" cy="2802969"/>
          </a:xfrm>
          <a:prstGeom prst="roundRect">
            <a:avLst>
              <a:gd name="adj" fmla="val 1030"/>
            </a:avLst>
          </a:prstGeom>
          <a:solidFill>
            <a:srgbClr val="EAE8F3"/>
          </a:solidFill>
          <a:ln/>
        </p:spPr>
      </p:sp>
      <p:pic>
        <p:nvPicPr>
          <p:cNvPr id="17" name="Image 5" descr="preencoded.png">    </p:cNvPr>
          <p:cNvPicPr>
            <a:picLocks noChangeAspect="1"/>
          </p:cNvPicPr>
          <p:nvPr/>
        </p:nvPicPr>
        <p:blipFill>
          <a:blip r:embed="rId8"/>
          <a:stretch>
            <a:fillRect/>
          </a:stretch>
        </p:blipFill>
        <p:spPr>
          <a:xfrm>
            <a:off x="9849683" y="4945023"/>
            <a:ext cx="577453" cy="577453"/>
          </a:xfrm>
          <a:prstGeom prst="rect">
            <a:avLst/>
          </a:prstGeom>
        </p:spPr>
      </p:pic>
      <p:pic>
        <p:nvPicPr>
          <p:cNvPr id="18" name="Image 6"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08513" y="5103852"/>
            <a:ext cx="259794" cy="259794"/>
          </a:xfrm>
          <a:prstGeom prst="rect">
            <a:avLst/>
          </a:prstGeom>
        </p:spPr>
      </p:pic>
      <p:sp>
        <p:nvSpPr>
          <p:cNvPr id="19" name="Text 10"/>
          <p:cNvSpPr/>
          <p:nvPr/>
        </p:nvSpPr>
        <p:spPr>
          <a:xfrm>
            <a:off x="9849683" y="5714881"/>
            <a:ext cx="2889528" cy="300752"/>
          </a:xfrm>
          <a:prstGeom prst="rect">
            <a:avLst/>
          </a:prstGeom>
          <a:noFill/>
          <a:ln/>
        </p:spPr>
        <p:txBody>
          <a:bodyPr wrap="none" lIns="0" tIns="0" rIns="0" bIns="0" rtlCol="0" anchor="t"/>
          <a:lstStyle/>
          <a:p>
            <a:pPr algn="l" indent="0" marL="0">
              <a:lnSpc>
                <a:spcPts val="2350"/>
              </a:lnSpc>
              <a:buNone/>
            </a:pPr>
            <a:r>
              <a:rPr lang="en-US" sz="1850" dirty="0">
                <a:solidFill>
                  <a:srgbClr val="49495A"/>
                </a:solidFill>
                <a:latin typeface="Libre Baskerville" pitchFamily="34" charset="0"/>
                <a:ea typeface="Libre Baskerville" pitchFamily="34" charset="-122"/>
                <a:cs typeface="Libre Baskerville" pitchFamily="34" charset="-120"/>
              </a:rPr>
              <a:t>Review Discount Policy</a:t>
            </a:r>
            <a:endParaRPr lang="en-US" sz="1850" dirty="0"/>
          </a:p>
        </p:txBody>
      </p:sp>
      <p:sp>
        <p:nvSpPr>
          <p:cNvPr id="20" name="Text 11"/>
          <p:cNvSpPr/>
          <p:nvPr/>
        </p:nvSpPr>
        <p:spPr>
          <a:xfrm>
            <a:off x="9849683" y="6131123"/>
            <a:ext cx="3914537" cy="1232059"/>
          </a:xfrm>
          <a:prstGeom prst="rect">
            <a:avLst/>
          </a:prstGeom>
          <a:noFill/>
          <a:ln/>
        </p:spPr>
        <p:txBody>
          <a:bodyPr wrap="square" lIns="0" tIns="0" rIns="0" bIns="0" rtlCol="0" anchor="t"/>
          <a:lstStyle/>
          <a:p>
            <a:pPr algn="l" indent="0" marL="0">
              <a:lnSpc>
                <a:spcPts val="2400"/>
              </a:lnSpc>
              <a:buNone/>
            </a:pPr>
            <a:r>
              <a:rPr lang="en-US" sz="1500" dirty="0">
                <a:solidFill>
                  <a:srgbClr val="49495A"/>
                </a:solidFill>
                <a:latin typeface="Open Sans" pitchFamily="34" charset="0"/>
                <a:ea typeface="Open Sans" pitchFamily="34" charset="-122"/>
                <a:cs typeface="Open Sans" pitchFamily="34" charset="-120"/>
              </a:rPr>
              <a:t>Evaluate the impact of discounts on overall margins. Strategically adjust discount offerings to balance sales boosts with profitability.</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2026-01-04T19:24:45Z</dcterms:created>
  <dcterms:modified xsi:type="dcterms:W3CDTF">2026-01-04T19:24:45Z</dcterms:modified>
</cp:coreProperties>
</file>